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8" r:id="rId13"/>
    <p:sldId id="279" r:id="rId14"/>
    <p:sldId id="280" r:id="rId15"/>
    <p:sldId id="281" r:id="rId16"/>
    <p:sldId id="282" r:id="rId17"/>
    <p:sldId id="283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2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3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4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5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Territorio e geologia del Parco del Cilento e Vallo di </a:t>
            </a:r>
            <a:r>
              <a:rPr lang="it-IT" sz="1600" dirty="0" smtClean="0"/>
              <a:t>Diano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47</c:v>
                </c:pt>
                <c:pt idx="1">
                  <c:v>42</c:v>
                </c:pt>
                <c:pt idx="2">
                  <c:v>37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11</c:v>
                </c:pt>
                <c:pt idx="1">
                  <c:v>4</c:v>
                </c:pt>
                <c:pt idx="2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401632"/>
        <c:axId val="155402192"/>
        <c:axId val="0"/>
      </c:bar3DChart>
      <c:catAx>
        <c:axId val="15540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402192"/>
        <c:crosses val="autoZero"/>
        <c:auto val="1"/>
        <c:lblAlgn val="ctr"/>
        <c:lblOffset val="100"/>
        <c:noMultiLvlLbl val="0"/>
      </c:catAx>
      <c:valAx>
        <c:axId val="155402192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401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COLLOQUI FIORENTINI </a:t>
            </a:r>
            <a:endParaRPr lang="en-US" dirty="0"/>
          </a:p>
        </c:rich>
      </c:tx>
      <c:layout>
        <c:manualLayout>
          <c:xMode val="edge"/>
          <c:yMode val="edge"/>
          <c:x val="0.3166469719350074"/>
          <c:y val="7.82414215190136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168389955686853"/>
          <c:y val="0.24163186434257666"/>
          <c:w val="0.78877400295420974"/>
          <c:h val="0.6642159822317165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8.8381232626571604E-2"/>
                  <c:y val="9.896844538431935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20843624606008443"/>
                  <c:y val="-0.2180786441580149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5</c:v>
                </c:pt>
                <c:pt idx="1">
                  <c:v>22</c:v>
                </c:pt>
                <c:pt idx="2">
                  <c:v>10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LABORATORIO DI GRAFICA</a:t>
            </a:r>
            <a:r>
              <a:rPr lang="it-IT" sz="1600" baseline="0" dirty="0" smtClean="0"/>
              <a:t> MULTIMEDIALE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>
        <c:manualLayout>
          <c:xMode val="edge"/>
          <c:yMode val="edge"/>
          <c:x val="0.2374706646176572"/>
          <c:y val="2.58676456450290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14</c:v>
                </c:pt>
                <c:pt idx="1">
                  <c:v>11</c:v>
                </c:pt>
                <c:pt idx="2">
                  <c:v>11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12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045120"/>
        <c:axId val="157045680"/>
        <c:axId val="0"/>
      </c:bar3DChart>
      <c:catAx>
        <c:axId val="15704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045680"/>
        <c:crosses val="autoZero"/>
        <c:auto val="1"/>
        <c:lblAlgn val="ctr"/>
        <c:lblOffset val="100"/>
        <c:noMultiLvlLbl val="0"/>
      </c:catAx>
      <c:valAx>
        <c:axId val="157045680"/>
        <c:scaling>
          <c:orientation val="minMax"/>
          <c:max val="2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045120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LABORATORIO</a:t>
            </a:r>
            <a:r>
              <a:rPr lang="it-IT" sz="1600" baseline="0" dirty="0" smtClean="0"/>
              <a:t> DI GRAFICA MULTIMEDIALE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18</c:v>
                </c:pt>
                <c:pt idx="1">
                  <c:v>16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386848"/>
        <c:axId val="157387408"/>
        <c:axId val="0"/>
      </c:bar3DChart>
      <c:catAx>
        <c:axId val="15738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387408"/>
        <c:crosses val="autoZero"/>
        <c:auto val="1"/>
        <c:lblAlgn val="ctr"/>
        <c:lblOffset val="100"/>
        <c:noMultiLvlLbl val="0"/>
      </c:catAx>
      <c:valAx>
        <c:axId val="157387408"/>
        <c:scaling>
          <c:orientation val="minMax"/>
          <c:max val="2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386848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LABORATORIO</a:t>
            </a:r>
            <a:r>
              <a:rPr lang="en-US" baseline="0" dirty="0" smtClean="0"/>
              <a:t> DI GRAFICA MULTIMEDIALE</a:t>
            </a:r>
            <a:r>
              <a:rPr lang="en-US" dirty="0" smtClean="0"/>
              <a:t> </a:t>
            </a:r>
            <a:endParaRPr lang="en-US" dirty="0"/>
          </a:p>
        </c:rich>
      </c:tx>
      <c:layout>
        <c:manualLayout>
          <c:xMode val="edge"/>
          <c:yMode val="edge"/>
          <c:x val="0.21029542097488921"/>
          <c:y val="3.80029761663780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509601181683899"/>
          <c:y val="0.21033529573497123"/>
          <c:w val="0.78729689807976366"/>
          <c:h val="0.66198051304545891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2.6478511794065941E-2"/>
                  <c:y val="8.33201610805166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</c:v>
                </c:pt>
                <c:pt idx="1">
                  <c:v>16</c:v>
                </c:pt>
                <c:pt idx="2">
                  <c:v>9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LABORATORIO</a:t>
            </a:r>
            <a:r>
              <a:rPr lang="en-US" baseline="0" dirty="0" smtClean="0"/>
              <a:t> DI GRAFICA MULTIMEDIALE</a:t>
            </a:r>
            <a:r>
              <a:rPr lang="en-US" dirty="0" smtClean="0"/>
              <a:t> </a:t>
            </a:r>
            <a:endParaRPr lang="en-US" dirty="0"/>
          </a:p>
        </c:rich>
      </c:tx>
      <c:layout>
        <c:manualLayout>
          <c:xMode val="edge"/>
          <c:yMode val="edge"/>
          <c:x val="0.24574593796159527"/>
          <c:y val="6.03576680289533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214180206794684"/>
          <c:y val="0.21704170329374381"/>
          <c:w val="0.77548005908419493"/>
          <c:h val="0.653038636300428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2.7819932774282092E-2"/>
                  <c:y val="8.55556302667742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</c:v>
                </c:pt>
                <c:pt idx="1">
                  <c:v>12</c:v>
                </c:pt>
                <c:pt idx="2">
                  <c:v>13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LABORATORIO</a:t>
            </a:r>
            <a:r>
              <a:rPr lang="en-US" baseline="0" dirty="0" smtClean="0"/>
              <a:t> DI GRAFICA MULTIMEDIALE</a:t>
            </a:r>
            <a:r>
              <a:rPr lang="en-US" dirty="0" smtClean="0"/>
              <a:t> </a:t>
            </a:r>
            <a:endParaRPr lang="en-US" dirty="0"/>
          </a:p>
        </c:rich>
      </c:tx>
      <c:layout>
        <c:manualLayout>
          <c:xMode val="edge"/>
          <c:yMode val="edge"/>
          <c:x val="0.2442688330871492"/>
          <c:y val="6.03576680289533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168389955686853"/>
          <c:y val="0.24163186434257666"/>
          <c:w val="0.78877400295420974"/>
          <c:h val="0.6642159822317165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0.20843624606008443"/>
                  <c:y val="-2.5828294139867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Foglio1!$A$2:$A$3</c:f>
              <c:strCache>
                <c:ptCount val="2"/>
                <c:pt idx="0">
                  <c:v>Molto</c:v>
                </c:pt>
                <c:pt idx="1">
                  <c:v>Moltissimo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11</c:v>
                </c:pt>
                <c:pt idx="1">
                  <c:v>15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target</a:t>
            </a:r>
            <a:r>
              <a:rPr lang="it-IT" sz="1600" baseline="0" dirty="0" smtClean="0"/>
              <a:t> b1 </a:t>
            </a:r>
            <a:r>
              <a:rPr lang="it-IT" sz="1600" baseline="0" dirty="0" err="1" smtClean="0"/>
              <a:t>pet</a:t>
            </a:r>
            <a:r>
              <a:rPr lang="it-IT" sz="1600" baseline="0" dirty="0" smtClean="0"/>
              <a:t>  -  b2 first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>
        <c:manualLayout>
          <c:xMode val="edge"/>
          <c:yMode val="edge"/>
          <c:x val="0.28402241946774615"/>
          <c:y val="2.8454410209532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18</c:v>
                </c:pt>
                <c:pt idx="1">
                  <c:v>13</c:v>
                </c:pt>
                <c:pt idx="2">
                  <c:v>20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5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8412992"/>
        <c:axId val="158413552"/>
        <c:axId val="0"/>
      </c:bar3DChart>
      <c:catAx>
        <c:axId val="15841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413552"/>
        <c:crosses val="autoZero"/>
        <c:auto val="1"/>
        <c:lblAlgn val="ctr"/>
        <c:lblOffset val="100"/>
        <c:noMultiLvlLbl val="0"/>
      </c:catAx>
      <c:valAx>
        <c:axId val="158413552"/>
        <c:scaling>
          <c:orientation val="minMax"/>
          <c:max val="2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4129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target b1 </a:t>
            </a:r>
            <a:r>
              <a:rPr lang="it-IT" sz="1600" dirty="0" err="1" smtClean="0"/>
              <a:t>pet</a:t>
            </a:r>
            <a:r>
              <a:rPr lang="it-IT" sz="1600" dirty="0" smtClean="0"/>
              <a:t>  -  b2</a:t>
            </a:r>
            <a:r>
              <a:rPr lang="it-IT" sz="1600" baseline="0" dirty="0" smtClean="0"/>
              <a:t> first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18</c:v>
                </c:pt>
                <c:pt idx="1">
                  <c:v>17</c:v>
                </c:pt>
                <c:pt idx="2">
                  <c:v>15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8417472"/>
        <c:axId val="158418032"/>
        <c:axId val="0"/>
      </c:bar3DChart>
      <c:catAx>
        <c:axId val="15841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418032"/>
        <c:crosses val="autoZero"/>
        <c:auto val="1"/>
        <c:lblAlgn val="ctr"/>
        <c:lblOffset val="100"/>
        <c:noMultiLvlLbl val="0"/>
      </c:catAx>
      <c:valAx>
        <c:axId val="158418032"/>
        <c:scaling>
          <c:orientation val="minMax"/>
          <c:max val="2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41747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tx1"/>
                </a:solidFill>
              </a:rPr>
              <a:t>PROGETTO:    TARGET B1 PET  -  B2 FIRST 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444523979957049"/>
          <c:y val="5.06594977866572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121212121212122"/>
          <c:y val="0.19922885572139304"/>
          <c:w val="0.82233291822332921"/>
          <c:h val="0.6785885532965095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Lbls>
            <c:dLbl>
              <c:idx val="0"/>
              <c:layout>
                <c:manualLayout>
                  <c:x val="-2.9297037648728177E-2"/>
                  <c:y val="0.1503842366682426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8</c:v>
                </c:pt>
                <c:pt idx="1">
                  <c:v>12</c:v>
                </c:pt>
                <c:pt idx="2">
                  <c:v>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tx1"/>
                </a:solidFill>
              </a:rPr>
              <a:t>PROGETTO:    TARGET B1 PET  -  B2 FIRST 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6199409158050224"/>
          <c:y val="0.116244397685391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0974889217134415"/>
          <c:y val="0.24163186434257666"/>
          <c:w val="0.77104874446085669"/>
          <c:h val="0.648567697927913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Lbls>
            <c:dLbl>
              <c:idx val="0"/>
              <c:layout>
                <c:manualLayout>
                  <c:x val="-5.4407820514311742E-2"/>
                  <c:y val="9.673297619806187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</c:v>
                </c:pt>
                <c:pt idx="1">
                  <c:v>18</c:v>
                </c:pt>
                <c:pt idx="2">
                  <c:v>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Territorio e geologia del Parco del Cilento e Vallo di </a:t>
            </a:r>
            <a:r>
              <a:rPr lang="it-IT" sz="1600" dirty="0" smtClean="0"/>
              <a:t>Diano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21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35</c:v>
                </c:pt>
                <c:pt idx="1">
                  <c:v>31</c:v>
                </c:pt>
                <c:pt idx="2">
                  <c:v>29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21</c:v>
                </c:pt>
                <c:pt idx="1">
                  <c:v>25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406112"/>
        <c:axId val="155406672"/>
        <c:axId val="0"/>
      </c:bar3DChart>
      <c:catAx>
        <c:axId val="15540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406672"/>
        <c:crosses val="autoZero"/>
        <c:auto val="1"/>
        <c:lblAlgn val="ctr"/>
        <c:lblOffset val="100"/>
        <c:noMultiLvlLbl val="0"/>
      </c:catAx>
      <c:valAx>
        <c:axId val="155406672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406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smtClean="0"/>
              <a:t>PROGETTO:    TARGET B1 PET  -  B2 FIRST </a:t>
            </a:r>
            <a:endParaRPr lang="en-US" sz="2400" dirty="0"/>
          </a:p>
        </c:rich>
      </c:tx>
      <c:layout>
        <c:manualLayout>
          <c:xMode val="edge"/>
          <c:yMode val="edge"/>
          <c:x val="9.1580180750319581E-2"/>
          <c:y val="4.76381425439782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772895468596205E-2"/>
          <c:y val="0.16798033460558798"/>
          <c:w val="0.90500121800548006"/>
          <c:h val="0.71252362517867207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Foglio1!$A$2:$A$3</c:f>
              <c:strCache>
                <c:ptCount val="2"/>
                <c:pt idx="0">
                  <c:v>Molto</c:v>
                </c:pt>
                <c:pt idx="1">
                  <c:v>Moltissimo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19</c:v>
                </c:pt>
                <c:pt idx="1">
                  <c:v>5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all’esame di</a:t>
            </a:r>
            <a:r>
              <a:rPr lang="it-IT" sz="1600" baseline="0" dirty="0" smtClean="0"/>
              <a:t> stato preparati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>
        <c:manualLayout>
          <c:xMode val="edge"/>
          <c:yMode val="edge"/>
          <c:x val="0.28402241946774615"/>
          <c:y val="2.8454410209532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4210736"/>
        <c:axId val="64209616"/>
        <c:axId val="0"/>
      </c:bar3DChart>
      <c:catAx>
        <c:axId val="6421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209616"/>
        <c:crosses val="autoZero"/>
        <c:auto val="1"/>
        <c:lblAlgn val="ctr"/>
        <c:lblOffset val="100"/>
        <c:noMultiLvlLbl val="0"/>
      </c:catAx>
      <c:valAx>
        <c:axId val="64209616"/>
        <c:scaling>
          <c:orientation val="minMax"/>
          <c:max val="1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21073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all’esame di stato</a:t>
            </a:r>
            <a:r>
              <a:rPr lang="it-IT" sz="1600" baseline="0" dirty="0" smtClean="0"/>
              <a:t> preparati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503008"/>
        <c:axId val="157504128"/>
        <c:axId val="0"/>
      </c:bar3DChart>
      <c:catAx>
        <c:axId val="15750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504128"/>
        <c:crosses val="autoZero"/>
        <c:auto val="1"/>
        <c:lblAlgn val="ctr"/>
        <c:lblOffset val="100"/>
        <c:noMultiLvlLbl val="0"/>
      </c:catAx>
      <c:valAx>
        <c:axId val="157504128"/>
        <c:scaling>
          <c:orientation val="minMax"/>
          <c:max val="1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503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PROGETTO:    ALL’ESAME DI STATO PREPARATI </a:t>
            </a:r>
          </a:p>
        </c:rich>
      </c:tx>
      <c:layout>
        <c:manualLayout>
          <c:xMode val="edge"/>
          <c:yMode val="edge"/>
          <c:x val="0.10628515211351662"/>
          <c:y val="2.23738970129198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964294319874838E-2"/>
          <c:y val="0.13725445446301104"/>
          <c:w val="0.96207141136025032"/>
          <c:h val="0.76201022899360127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6.1533740260142439E-2"/>
                  <c:y val="0.109528951858925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10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082380228116972"/>
          <c:y val="0.89739920726936229"/>
          <c:w val="0.53835239543766056"/>
          <c:h val="7.8928227183726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ALL’ESAME DI STATO PREPARATI </a:t>
            </a:r>
            <a:endParaRPr lang="en-US" dirty="0"/>
          </a:p>
        </c:rich>
      </c:tx>
      <c:layout>
        <c:manualLayout>
          <c:xMode val="edge"/>
          <c:yMode val="edge"/>
          <c:x val="0.15492804325187429"/>
          <c:y val="4.63736741798551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9480210901594257E-2"/>
          <c:y val="0.16445223957163044"/>
          <c:w val="0.83801988836552321"/>
          <c:h val="0.68368646336111893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0.20507262911740162"/>
                  <c:y val="0"/>
                </c:manualLayout>
              </c:layout>
              <c:tx>
                <c:rich>
                  <a:bodyPr/>
                  <a:lstStyle/>
                  <a:p>
                    <a:fld id="{3E116E65-BDE1-4E70-875B-AFB62BA3F062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4624031748536009"/>
                  <c:y val="-0.1291353157475105"/>
                </c:manualLayout>
              </c:layout>
              <c:tx>
                <c:rich>
                  <a:bodyPr/>
                  <a:lstStyle/>
                  <a:p>
                    <a:fld id="{1232926B-0203-4CAA-BC72-3168E00027A0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Foglio1!$A$2:$A$3</c:f>
              <c:strCache>
                <c:ptCount val="2"/>
                <c:pt idx="0">
                  <c:v>Molto</c:v>
                </c:pt>
                <c:pt idx="1">
                  <c:v>Moltissimo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3</c:v>
                </c:pt>
                <c:pt idx="1">
                  <c:v>4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02581103882112"/>
          <c:y val="0.87534524307724448"/>
          <c:w val="0.35560869802307549"/>
          <c:h val="6.89493266002999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tx1"/>
                </a:solidFill>
              </a:rPr>
              <a:t>PROGETTO:    ALL’ESAME DI STATO PREPARATI 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404726735598227"/>
          <c:y val="0.147540966292997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774817106502751"/>
          <c:y val="0.11558343809528168"/>
          <c:w val="0.62279033252305793"/>
          <c:h val="0.8844165619047181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25400" dist="12700" dir="13500000">
                  <a:srgbClr val="000000">
                    <a:alpha val="45000"/>
                  </a:srgbClr>
                </a:innerShdw>
              </a:effectLst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Foglio1!$A$2:$A$3</c:f>
              <c:strCache>
                <c:ptCount val="2"/>
                <c:pt idx="0">
                  <c:v>Molto</c:v>
                </c:pt>
                <c:pt idx="1">
                  <c:v>Moltissimo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5</c:v>
                </c:pt>
                <c:pt idx="1">
                  <c:v>8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786308284581123"/>
          <c:y val="0.87125563311831755"/>
          <c:w val="0.34722804405726981"/>
          <c:h val="6.61512296664715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TERRITORIO E GEOLOGIA DEL PARCO DEL CILENTO E VALLO DI DIANO </a:t>
            </a:r>
            <a:endParaRPr lang="en-US" dirty="0"/>
          </a:p>
        </c:rich>
      </c:tx>
      <c:layout>
        <c:manualLayout>
          <c:xMode val="edge"/>
          <c:yMode val="edge"/>
          <c:x val="0.13053175775480058"/>
          <c:y val="5.14157912839232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044318109123679"/>
          <c:y val="0.21947836470676452"/>
          <c:w val="0.84785819793205319"/>
          <c:h val="0.6595438516324381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1"/>
              <c:layout>
                <c:manualLayout>
                  <c:x val="-4.7665080367250208E-2"/>
                  <c:y val="0.1436778291094700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7592804078578839"/>
                  <c:y val="-0.166529076765307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Foglio1!$A$2:$A$5</c:f>
              <c:strCache>
                <c:ptCount val="4"/>
                <c:pt idx="0">
                  <c:v>Per Nulla</c:v>
                </c:pt>
                <c:pt idx="1">
                  <c:v>Poco</c:v>
                </c:pt>
                <c:pt idx="2">
                  <c:v>Molto</c:v>
                </c:pt>
                <c:pt idx="3">
                  <c:v>Moltissimo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40</c:v>
                </c:pt>
                <c:pt idx="3">
                  <c:v>17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TERRITORIO E GEOLOGIA DEL PARCO DEL CILENTO E VALLO DI DIANO </a:t>
            </a:r>
            <a:endParaRPr lang="en-US" dirty="0"/>
          </a:p>
        </c:rich>
      </c:tx>
      <c:layout>
        <c:manualLayout>
          <c:xMode val="edge"/>
          <c:yMode val="edge"/>
          <c:x val="0.13496307237813884"/>
          <c:y val="6.92995447739835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488921713441659E-2"/>
          <c:y val="0.2440685257555974"/>
          <c:w val="0.85967503692762193"/>
          <c:h val="0.67295666674998333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6.1793344886542173E-2"/>
                  <c:y val="0.114616729688122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7</c:v>
                </c:pt>
                <c:pt idx="1">
                  <c:v>47</c:v>
                </c:pt>
                <c:pt idx="2">
                  <c:v>6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TERRITORIO E GEOLOGIA DEL PARCO DEL CILENTO E VALLO DI DIANO </a:t>
            </a:r>
            <a:endParaRPr lang="en-US" dirty="0"/>
          </a:p>
        </c:rich>
      </c:tx>
      <c:layout>
        <c:manualLayout>
          <c:xMode val="edge"/>
          <c:yMode val="edge"/>
          <c:x val="0.15416543574593797"/>
          <c:y val="5.81221988426958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25997045790251"/>
          <c:y val="0.21500742633424946"/>
          <c:w val="0.87149187592319055"/>
          <c:h val="0.68189854349501355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4.1113876644296971E-2"/>
                  <c:y val="0.1034393837568344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038207004035869"/>
                  <c:y val="-0.2072572130845707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3</c:v>
                </c:pt>
                <c:pt idx="1">
                  <c:v>44</c:v>
                </c:pt>
                <c:pt idx="2">
                  <c:v>13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colloqui</a:t>
            </a:r>
            <a:r>
              <a:rPr lang="it-IT" sz="1600" baseline="0" dirty="0" smtClean="0"/>
              <a:t> fiorentini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>
        <c:manualLayout>
          <c:xMode val="edge"/>
          <c:yMode val="edge"/>
          <c:x val="0.28402241946774615"/>
          <c:y val="2.8454410209532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23</c:v>
                </c:pt>
                <c:pt idx="1">
                  <c:v>22</c:v>
                </c:pt>
                <c:pt idx="2">
                  <c:v>19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Capacità comunicative e relazionali</c:v>
                </c:pt>
                <c:pt idx="1">
                  <c:v>Capacità di gestione del gruppo</c:v>
                </c:pt>
                <c:pt idx="2">
                  <c:v>Chiarezza e organicità negli interventi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201184"/>
        <c:axId val="155201744"/>
        <c:axId val="0"/>
      </c:bar3DChart>
      <c:catAx>
        <c:axId val="15520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201744"/>
        <c:crosses val="autoZero"/>
        <c:auto val="1"/>
        <c:lblAlgn val="ctr"/>
        <c:lblOffset val="100"/>
        <c:noMultiLvlLbl val="0"/>
      </c:catAx>
      <c:valAx>
        <c:axId val="155201744"/>
        <c:scaling>
          <c:orientation val="minMax"/>
          <c:max val="3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5201184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Progetto:  </a:t>
            </a:r>
            <a:r>
              <a:rPr lang="it-IT" sz="1600" dirty="0" smtClean="0"/>
              <a:t>colloqui</a:t>
            </a:r>
            <a:r>
              <a:rPr lang="it-IT" sz="1600" baseline="0" dirty="0" smtClean="0"/>
              <a:t> fiorentini</a:t>
            </a:r>
            <a:r>
              <a:rPr lang="it-IT" sz="1600" dirty="0" smtClean="0"/>
              <a:t>                  </a:t>
            </a:r>
            <a:endParaRPr lang="it-IT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Per nulla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Poco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21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Molto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35</c:v>
                </c:pt>
                <c:pt idx="1">
                  <c:v>31</c:v>
                </c:pt>
                <c:pt idx="2">
                  <c:v>29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Moltissimo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3"/>
                <c:pt idx="0">
                  <c:v>Siano state chiare ed organiche</c:v>
                </c:pt>
                <c:pt idx="1">
                  <c:v>Abbiano aumentato la conoscenza</c:v>
                </c:pt>
                <c:pt idx="2">
                  <c:v>Siano utili per la tua preparazione professionale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  <c:pt idx="0">
                  <c:v>21</c:v>
                </c:pt>
                <c:pt idx="1">
                  <c:v>25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6893232"/>
        <c:axId val="156893792"/>
        <c:axId val="0"/>
      </c:bar3DChart>
      <c:catAx>
        <c:axId val="15689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6893792"/>
        <c:crosses val="autoZero"/>
        <c:auto val="1"/>
        <c:lblAlgn val="ctr"/>
        <c:lblOffset val="100"/>
        <c:noMultiLvlLbl val="0"/>
      </c:catAx>
      <c:valAx>
        <c:axId val="156893792"/>
        <c:scaling>
          <c:orientation val="minMax"/>
          <c:max val="3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689323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COLLOQUI FIORENTINI </a:t>
            </a:r>
            <a:endParaRPr lang="en-US" dirty="0"/>
          </a:p>
        </c:rich>
      </c:tx>
      <c:layout>
        <c:manualLayout>
          <c:xMode val="edge"/>
          <c:yMode val="edge"/>
          <c:x val="0.30335302806499259"/>
          <c:y val="7.15350139602410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509601181683899"/>
          <c:y val="0.21480623410748628"/>
          <c:w val="0.78729689807976366"/>
          <c:h val="0.66198051304545891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8.2472813128787376E-2"/>
                  <c:y val="0.1034393837568344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6</c:v>
                </c:pt>
                <c:pt idx="1">
                  <c:v>27</c:v>
                </c:pt>
                <c:pt idx="2">
                  <c:v>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PROGETTO:    COLLOQUI FIORENTINI </a:t>
            </a:r>
            <a:endParaRPr lang="en-US" dirty="0"/>
          </a:p>
        </c:rich>
      </c:tx>
      <c:layout>
        <c:manualLayout>
          <c:xMode val="edge"/>
          <c:yMode val="edge"/>
          <c:x val="0.24574593796159527"/>
          <c:y val="6.03576680289533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214180206794684"/>
          <c:y val="0.21704170329374381"/>
          <c:w val="0.77548005908419493"/>
          <c:h val="0.653038636300428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-9.8720966747694316E-2"/>
                  <c:y val="9.226203782554680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Foglio1!$A$2:$A$4</c:f>
              <c:strCache>
                <c:ptCount val="3"/>
                <c:pt idx="0">
                  <c:v>Poco</c:v>
                </c:pt>
                <c:pt idx="1">
                  <c:v>Molto</c:v>
                </c:pt>
                <c:pt idx="2">
                  <c:v>Moltissimo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6</c:v>
                </c:pt>
                <c:pt idx="1">
                  <c:v>24</c:v>
                </c:pt>
                <c:pt idx="2">
                  <c:v>7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53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9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01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165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2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6203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92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68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07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1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9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2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2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0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8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5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5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89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2" y="120463"/>
            <a:ext cx="8001000" cy="1514475"/>
          </a:xfrm>
        </p:spPr>
        <p:txBody>
          <a:bodyPr/>
          <a:lstStyle/>
          <a:p>
            <a:r>
              <a:rPr lang="it-IT" dirty="0" err="1" smtClean="0"/>
              <a:t>cUStumer</a:t>
            </a:r>
            <a:r>
              <a:rPr lang="it-IT" dirty="0" smtClean="0"/>
              <a:t> </a:t>
            </a:r>
            <a:r>
              <a:rPr lang="it-IT" dirty="0" err="1" smtClean="0"/>
              <a:t>satisfaction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98512" y="1955784"/>
            <a:ext cx="5819138" cy="617038"/>
          </a:xfrm>
        </p:spPr>
        <p:txBody>
          <a:bodyPr/>
          <a:lstStyle/>
          <a:p>
            <a:r>
              <a:rPr lang="it-IT" dirty="0" smtClean="0"/>
              <a:t>Progetti   POF  2015-’16</a:t>
            </a:r>
            <a:endParaRPr lang="it-IT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6848474" y="5661316"/>
            <a:ext cx="5343525" cy="6170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Silvana Anna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Calvanese</a:t>
            </a: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Funzione Strumentale – GESTIONE PROGETTI ED EVENTI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66160">
            <a:off x="4159240" y="2132165"/>
            <a:ext cx="2768221" cy="2749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Sottotitolo 2"/>
          <p:cNvSpPr txBox="1">
            <a:spLocks/>
          </p:cNvSpPr>
          <p:nvPr/>
        </p:nvSpPr>
        <p:spPr>
          <a:xfrm>
            <a:off x="128342" y="5318102"/>
            <a:ext cx="4162427" cy="10953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Liceo Scientifico   ‘’C. Pisacane’’</a:t>
            </a:r>
          </a:p>
          <a:p>
            <a:r>
              <a:rPr lang="it-IT" sz="24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                Padula (SA)</a:t>
            </a:r>
          </a:p>
          <a:p>
            <a:endParaRPr lang="it-IT" sz="24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5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38473299"/>
              </p:ext>
            </p:extLst>
          </p:nvPr>
        </p:nvGraphicFramePr>
        <p:xfrm>
          <a:off x="2051050" y="7958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9163050" y="212177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</a:t>
            </a:r>
            <a:r>
              <a:rPr lang="it-IT" dirty="0" err="1" smtClean="0"/>
              <a:t>Larocca</a:t>
            </a:r>
            <a:r>
              <a:rPr lang="it-IT" dirty="0" smtClean="0"/>
              <a:t> - Gallo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44848" y="2992488"/>
            <a:ext cx="3817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il corso sia stato attivato nel momento più opportuno: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81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la struttura del corso sia stata efficace: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278650324"/>
              </p:ext>
            </p:extLst>
          </p:nvPr>
        </p:nvGraphicFramePr>
        <p:xfrm>
          <a:off x="2051050" y="7958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9163050" y="212177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</a:t>
            </a:r>
            <a:r>
              <a:rPr lang="it-IT" dirty="0" err="1" smtClean="0"/>
              <a:t>Larocca</a:t>
            </a:r>
            <a:r>
              <a:rPr lang="it-IT" dirty="0" smtClean="0"/>
              <a:t> - Gallo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197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ha soddisfatto le </a:t>
            </a:r>
            <a:r>
              <a:rPr lang="it-IT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 aspettative: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3325757951"/>
              </p:ext>
            </p:extLst>
          </p:nvPr>
        </p:nvGraphicFramePr>
        <p:xfrm>
          <a:off x="2051050" y="7958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9163050" y="212177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</a:t>
            </a:r>
            <a:r>
              <a:rPr lang="it-IT" dirty="0" err="1" smtClean="0"/>
              <a:t>Larocca</a:t>
            </a:r>
            <a:r>
              <a:rPr lang="it-IT" dirty="0" smtClean="0"/>
              <a:t> - Gallo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46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250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 docenti abbiano mostrato: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1350932517"/>
              </p:ext>
            </p:extLst>
          </p:nvPr>
        </p:nvGraphicFramePr>
        <p:xfrm>
          <a:off x="3008121" y="1200150"/>
          <a:ext cx="8730072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8776531" y="212177"/>
            <a:ext cx="341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</a:t>
            </a:r>
            <a:r>
              <a:rPr lang="it-IT" dirty="0" err="1" smtClean="0"/>
              <a:t>Pessolano</a:t>
            </a:r>
            <a:r>
              <a:rPr lang="it-IT" dirty="0" smtClean="0"/>
              <a:t> Carmela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7717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0787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le informazioni ricevute: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234061147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829675" y="212177"/>
            <a:ext cx="3362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Pessolano</a:t>
            </a:r>
            <a:r>
              <a:rPr lang="it-IT" dirty="0" smtClean="0"/>
              <a:t> Carmela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077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542245725"/>
              </p:ext>
            </p:extLst>
          </p:nvPr>
        </p:nvGraphicFramePr>
        <p:xfrm>
          <a:off x="2051050" y="795866"/>
          <a:ext cx="884555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839200" y="19312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Pessolano</a:t>
            </a:r>
            <a:r>
              <a:rPr lang="it-IT" dirty="0" smtClean="0"/>
              <a:t> Carmela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44848" y="2992488"/>
            <a:ext cx="3817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il corso sia stato attivato nel momento più opportuno: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10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la struttura del corso sia stata efficace: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778601853"/>
              </p:ext>
            </p:extLst>
          </p:nvPr>
        </p:nvGraphicFramePr>
        <p:xfrm>
          <a:off x="2051050" y="7958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582025" y="212177"/>
            <a:ext cx="3286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Pessolano</a:t>
            </a:r>
            <a:r>
              <a:rPr lang="it-IT" dirty="0" smtClean="0"/>
              <a:t> Carmela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445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ha soddisfatto le </a:t>
            </a:r>
            <a:r>
              <a:rPr lang="it-IT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 aspettative: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319613849"/>
              </p:ext>
            </p:extLst>
          </p:nvPr>
        </p:nvGraphicFramePr>
        <p:xfrm>
          <a:off x="2279650" y="6815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591550" y="212177"/>
            <a:ext cx="3600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Pessolano</a:t>
            </a:r>
            <a:r>
              <a:rPr lang="it-IT" dirty="0" smtClean="0"/>
              <a:t> Carmela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99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250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 docenti abbiano mostrato: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1973115093"/>
              </p:ext>
            </p:extLst>
          </p:nvPr>
        </p:nvGraphicFramePr>
        <p:xfrm>
          <a:off x="2937091" y="1200150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Calvanese</a:t>
            </a:r>
            <a:r>
              <a:rPr lang="it-IT" dirty="0" smtClean="0"/>
              <a:t> Silvana Anna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7717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0069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le informazioni ricevute: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739885953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Calvanese</a:t>
            </a:r>
            <a:r>
              <a:rPr lang="it-IT" dirty="0" smtClean="0"/>
              <a:t> Silvana Anna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084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5288" y="171707"/>
            <a:ext cx="3135758" cy="520503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latin typeface="Calibri" panose="020F0502020204030204" pitchFamily="34" charset="0"/>
              </a:rPr>
              <a:t>I progetti</a:t>
            </a:r>
            <a:endParaRPr lang="it-IT" sz="4000" b="1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281699"/>
              </p:ext>
            </p:extLst>
          </p:nvPr>
        </p:nvGraphicFramePr>
        <p:xfrm>
          <a:off x="290558" y="1025492"/>
          <a:ext cx="10895887" cy="5523402"/>
        </p:xfrm>
        <a:graphic>
          <a:graphicData uri="http://schemas.openxmlformats.org/drawingml/2006/table">
            <a:tbl>
              <a:tblPr firstRow="1" firstCol="1" bandRow="1" bandCol="1">
                <a:tableStyleId>{00A15C55-8517-42AA-B614-E9B94910E393}</a:tableStyleId>
              </a:tblPr>
              <a:tblGrid>
                <a:gridCol w="1906781"/>
                <a:gridCol w="3896029"/>
                <a:gridCol w="3366229"/>
                <a:gridCol w="1726848"/>
              </a:tblGrid>
              <a:tr h="522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DISCIPLINA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TITOLO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REFERENTE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CLASSI COINVOLTE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464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SCIENZE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Territorio e geologia del Parco del Cilento e Vallo di Diano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Prof.ssa </a:t>
                      </a:r>
                      <a:r>
                        <a:rPr lang="it-IT" sz="1100" dirty="0" smtClean="0">
                          <a:effectLst/>
                        </a:rPr>
                        <a:t> Luisa </a:t>
                      </a:r>
                      <a:r>
                        <a:rPr lang="it-IT" sz="1100" dirty="0">
                          <a:effectLst/>
                        </a:rPr>
                        <a:t>Wanda Vuolo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5A-5B-4B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464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MATEMATICA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Olimpiadi della matematica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 smtClean="0">
                          <a:effectLst/>
                        </a:rPr>
                        <a:t>Prof.sse</a:t>
                      </a:r>
                      <a:r>
                        <a:rPr lang="it-IT" sz="1100" baseline="0" dirty="0" smtClean="0">
                          <a:effectLst/>
                        </a:rPr>
                        <a:t>   </a:t>
                      </a:r>
                      <a:r>
                        <a:rPr lang="it-IT" sz="1100" dirty="0" err="1" smtClean="0">
                          <a:effectLst/>
                        </a:rPr>
                        <a:t>Setaro</a:t>
                      </a:r>
                      <a:r>
                        <a:rPr lang="it-IT" sz="1100" dirty="0" smtClean="0">
                          <a:effectLst/>
                        </a:rPr>
                        <a:t> – </a:t>
                      </a:r>
                      <a:r>
                        <a:rPr lang="it-IT" sz="1100" dirty="0" err="1" smtClean="0">
                          <a:effectLst/>
                        </a:rPr>
                        <a:t>Garrisi</a:t>
                      </a:r>
                      <a:r>
                        <a:rPr lang="it-IT" sz="1100" dirty="0" smtClean="0">
                          <a:effectLst/>
                        </a:rPr>
                        <a:t> </a:t>
                      </a:r>
                      <a:r>
                        <a:rPr lang="it-IT" sz="1100" dirty="0">
                          <a:effectLst/>
                        </a:rPr>
                        <a:t>– Di </a:t>
                      </a:r>
                      <a:r>
                        <a:rPr lang="it-IT" sz="1100" dirty="0" err="1">
                          <a:effectLst/>
                        </a:rPr>
                        <a:t>Gruccio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Tutte le classi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155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FISICA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Olimpiadi della Fisica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Prof.    </a:t>
                      </a:r>
                      <a:r>
                        <a:rPr lang="it-IT" sz="1100" dirty="0" err="1" smtClean="0">
                          <a:effectLst/>
                        </a:rPr>
                        <a:t>Samela</a:t>
                      </a:r>
                      <a:r>
                        <a:rPr lang="it-IT" sz="1100" dirty="0" smtClean="0">
                          <a:effectLst/>
                        </a:rPr>
                        <a:t> Vito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Triennio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11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ITALIANO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Olimpiadi di italiano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 smtClean="0">
                          <a:effectLst/>
                        </a:rPr>
                        <a:t>Prof.sse</a:t>
                      </a:r>
                      <a:r>
                        <a:rPr lang="it-IT" sz="1100" dirty="0" smtClean="0">
                          <a:effectLst/>
                        </a:rPr>
                        <a:t>  </a:t>
                      </a:r>
                      <a:r>
                        <a:rPr lang="it-IT" sz="1100" dirty="0" err="1" smtClean="0">
                          <a:effectLst/>
                        </a:rPr>
                        <a:t>Larocca</a:t>
                      </a:r>
                      <a:r>
                        <a:rPr lang="it-IT" sz="1100" dirty="0" smtClean="0">
                          <a:effectLst/>
                        </a:rPr>
                        <a:t>, Gallo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Tutte le classi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464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ITALIANO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Colloqui Fiorentini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 smtClean="0">
                          <a:effectLst/>
                        </a:rPr>
                        <a:t>Prof.sse</a:t>
                      </a:r>
                      <a:r>
                        <a:rPr lang="it-IT" sz="1100" dirty="0" smtClean="0">
                          <a:effectLst/>
                        </a:rPr>
                        <a:t>   </a:t>
                      </a:r>
                      <a:r>
                        <a:rPr lang="it-IT" sz="1100" dirty="0" err="1" smtClean="0">
                          <a:effectLst/>
                        </a:rPr>
                        <a:t>Larocca</a:t>
                      </a:r>
                      <a:r>
                        <a:rPr lang="it-IT" sz="1100" dirty="0">
                          <a:effectLst/>
                        </a:rPr>
                        <a:t>, Gallo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Classi quarte e quinte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11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DISEGNO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Laboratorio di grafica Multimediale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Prof.ssa </a:t>
                      </a:r>
                      <a:r>
                        <a:rPr lang="it-IT" sz="1100" dirty="0" smtClean="0">
                          <a:effectLst/>
                        </a:rPr>
                        <a:t> </a:t>
                      </a:r>
                      <a:r>
                        <a:rPr lang="it-IT" sz="1100" dirty="0" err="1" smtClean="0">
                          <a:effectLst/>
                        </a:rPr>
                        <a:t>Pessolano</a:t>
                      </a:r>
                      <a:r>
                        <a:rPr lang="it-IT" sz="1100" dirty="0" smtClean="0">
                          <a:effectLst/>
                        </a:rPr>
                        <a:t> Carmela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Triennio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622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ORIENTAMENTO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Orientamento in entrata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Proff.</a:t>
                      </a:r>
                      <a:r>
                        <a:rPr lang="it-IT" sz="1100" baseline="0" dirty="0" smtClean="0">
                          <a:effectLst/>
                        </a:rPr>
                        <a:t>   </a:t>
                      </a:r>
                      <a:r>
                        <a:rPr lang="it-IT" sz="1100" dirty="0" smtClean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Larocca</a:t>
                      </a:r>
                      <a:r>
                        <a:rPr lang="it-IT" sz="1100" dirty="0" smtClean="0">
                          <a:effectLst/>
                        </a:rPr>
                        <a:t>, Gallo, </a:t>
                      </a:r>
                      <a:r>
                        <a:rPr lang="it-IT" sz="1100" dirty="0" err="1" smtClean="0">
                          <a:effectLst/>
                        </a:rPr>
                        <a:t>Garrisi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Calvanese</a:t>
                      </a:r>
                      <a:r>
                        <a:rPr lang="it-IT" sz="1100" dirty="0" smtClean="0">
                          <a:effectLst/>
                        </a:rPr>
                        <a:t>, D’Andria</a:t>
                      </a:r>
                      <a:r>
                        <a:rPr lang="it-IT" sz="1100" dirty="0">
                          <a:effectLst/>
                        </a:rPr>
                        <a:t>, Rinaldi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06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SCIENZE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Giochi della chimica 2016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Prof.ssa </a:t>
                      </a:r>
                      <a:r>
                        <a:rPr lang="it-IT" sz="1100" dirty="0" smtClean="0">
                          <a:effectLst/>
                        </a:rPr>
                        <a:t> Luisa </a:t>
                      </a:r>
                      <a:r>
                        <a:rPr lang="it-IT" sz="1100" dirty="0">
                          <a:effectLst/>
                        </a:rPr>
                        <a:t>Wanda Vuolo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6 alunni 4B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11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MATEMATICA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All’esame di stato preparati: matematica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 smtClean="0">
                          <a:effectLst/>
                        </a:rPr>
                        <a:t>Prof.sse</a:t>
                      </a:r>
                      <a:r>
                        <a:rPr lang="it-IT" sz="1100" dirty="0" smtClean="0">
                          <a:effectLst/>
                        </a:rPr>
                        <a:t>  Di </a:t>
                      </a:r>
                      <a:r>
                        <a:rPr lang="it-IT" sz="1100" dirty="0" err="1" smtClean="0">
                          <a:effectLst/>
                        </a:rPr>
                        <a:t>Gruccio</a:t>
                      </a:r>
                      <a:r>
                        <a:rPr lang="it-IT" sz="1100" dirty="0" smtClean="0">
                          <a:effectLst/>
                        </a:rPr>
                        <a:t>, </a:t>
                      </a:r>
                      <a:r>
                        <a:rPr lang="it-IT" sz="1100" dirty="0" err="1" smtClean="0">
                          <a:effectLst/>
                        </a:rPr>
                        <a:t>Garrisi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Classi quinte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464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INGLESE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 una scuola certificata: Target B1 e B2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Prof.ssa </a:t>
                      </a:r>
                      <a:r>
                        <a:rPr lang="it-IT" sz="1100" dirty="0" smtClean="0">
                          <a:effectLst/>
                        </a:rPr>
                        <a:t> </a:t>
                      </a:r>
                      <a:r>
                        <a:rPr lang="it-IT" sz="1100" dirty="0" err="1" smtClean="0">
                          <a:effectLst/>
                        </a:rPr>
                        <a:t>Calvanese</a:t>
                      </a:r>
                      <a:r>
                        <a:rPr lang="it-IT" sz="1100" dirty="0" smtClean="0">
                          <a:effectLst/>
                        </a:rPr>
                        <a:t> Silvana Anna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Classi quarte e quinte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11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INGLESE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Intercultura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Prof.ssa </a:t>
                      </a:r>
                      <a:r>
                        <a:rPr lang="it-IT" sz="1100" dirty="0" err="1" smtClean="0">
                          <a:effectLst/>
                        </a:rPr>
                        <a:t>Calvanese</a:t>
                      </a:r>
                      <a:r>
                        <a:rPr lang="it-IT" sz="1100" dirty="0" smtClean="0">
                          <a:effectLst/>
                        </a:rPr>
                        <a:t> Silvana Anna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II B, I B,II A, V A, IV 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311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INGLESE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Italy Reads – We Read Toni Morrison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Prof. </a:t>
                      </a:r>
                      <a:r>
                        <a:rPr lang="it-IT" sz="1100" dirty="0" err="1" smtClean="0">
                          <a:effectLst/>
                        </a:rPr>
                        <a:t>sse</a:t>
                      </a:r>
                      <a:r>
                        <a:rPr lang="it-IT" sz="1100" dirty="0" smtClean="0">
                          <a:effectLst/>
                        </a:rPr>
                        <a:t>  </a:t>
                      </a:r>
                      <a:r>
                        <a:rPr lang="it-IT" sz="1100" dirty="0" err="1" smtClean="0">
                          <a:effectLst/>
                        </a:rPr>
                        <a:t>Calvanese</a:t>
                      </a:r>
                      <a:r>
                        <a:rPr lang="it-IT" sz="1100" dirty="0" smtClean="0">
                          <a:effectLst/>
                        </a:rPr>
                        <a:t>,</a:t>
                      </a:r>
                      <a:r>
                        <a:rPr lang="it-IT" sz="1100" baseline="0" dirty="0" smtClean="0">
                          <a:effectLst/>
                        </a:rPr>
                        <a:t> </a:t>
                      </a:r>
                      <a:r>
                        <a:rPr lang="it-IT" sz="1100" dirty="0" smtClean="0">
                          <a:effectLst/>
                        </a:rPr>
                        <a:t>De </a:t>
                      </a:r>
                      <a:r>
                        <a:rPr lang="it-IT" sz="1100" dirty="0">
                          <a:effectLst/>
                        </a:rPr>
                        <a:t>Paola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Classi quinte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  <a:tr h="464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STORIA DELL’ARTE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Olimpiadi del Patrimonio 2016:1915 – 18 Arte e Guerra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Proff. </a:t>
                      </a:r>
                      <a:r>
                        <a:rPr lang="it-IT" sz="1100" dirty="0" smtClean="0">
                          <a:effectLst/>
                        </a:rPr>
                        <a:t>  De </a:t>
                      </a:r>
                      <a:r>
                        <a:rPr lang="it-IT" sz="1100" dirty="0">
                          <a:effectLst/>
                        </a:rPr>
                        <a:t>Simone</a:t>
                      </a:r>
                      <a:r>
                        <a:rPr lang="it-IT" sz="1100" dirty="0" smtClean="0">
                          <a:effectLst/>
                        </a:rPr>
                        <a:t>, </a:t>
                      </a:r>
                      <a:r>
                        <a:rPr lang="it-IT" sz="1100" dirty="0" err="1" smtClean="0">
                          <a:effectLst/>
                        </a:rPr>
                        <a:t>Pessolano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Triennio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13" marR="49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8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930071946"/>
              </p:ext>
            </p:extLst>
          </p:nvPr>
        </p:nvGraphicFramePr>
        <p:xfrm>
          <a:off x="2933699" y="1381125"/>
          <a:ext cx="7648575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Calvanese</a:t>
            </a:r>
            <a:r>
              <a:rPr lang="it-IT" dirty="0" smtClean="0"/>
              <a:t> Silvana Anna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44848" y="2992488"/>
            <a:ext cx="3817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il corso sia stato attivato nel momento più opportuno: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946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la struttura del corso sia stata efficace: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950852522"/>
              </p:ext>
            </p:extLst>
          </p:nvPr>
        </p:nvGraphicFramePr>
        <p:xfrm>
          <a:off x="2022475" y="77681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Calvanese</a:t>
            </a:r>
            <a:r>
              <a:rPr lang="it-IT" dirty="0" smtClean="0"/>
              <a:t> Silvana Anna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12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3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ha soddisfatto le </a:t>
            </a:r>
            <a:r>
              <a:rPr lang="it-IT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 aspettative: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458915697"/>
              </p:ext>
            </p:extLst>
          </p:nvPr>
        </p:nvGraphicFramePr>
        <p:xfrm>
          <a:off x="3319596" y="1469876"/>
          <a:ext cx="7367454" cy="4845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 </a:t>
            </a:r>
            <a:r>
              <a:rPr lang="it-IT" dirty="0" err="1" smtClean="0"/>
              <a:t>Calvanese</a:t>
            </a:r>
            <a:r>
              <a:rPr lang="it-IT" dirty="0" smtClean="0"/>
              <a:t> Silvana Anna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055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250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 docenti abbiano mostrato: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1961012874"/>
              </p:ext>
            </p:extLst>
          </p:nvPr>
        </p:nvGraphicFramePr>
        <p:xfrm>
          <a:off x="2937091" y="1200150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Di </a:t>
            </a:r>
            <a:r>
              <a:rPr lang="it-IT" dirty="0" err="1" smtClean="0"/>
              <a:t>Gruccio</a:t>
            </a:r>
            <a:r>
              <a:rPr lang="it-IT" dirty="0" smtClean="0"/>
              <a:t>  -  </a:t>
            </a:r>
            <a:r>
              <a:rPr lang="it-IT" dirty="0" err="1" smtClean="0"/>
              <a:t>Garrisi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7717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27420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le informazioni ricevute: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1211869615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Di </a:t>
            </a:r>
            <a:r>
              <a:rPr lang="it-IT" dirty="0" err="1" smtClean="0"/>
              <a:t>Gruccio</a:t>
            </a:r>
            <a:r>
              <a:rPr lang="it-IT" dirty="0" smtClean="0"/>
              <a:t>  -  </a:t>
            </a:r>
            <a:r>
              <a:rPr lang="it-IT" dirty="0" err="1" smtClean="0"/>
              <a:t>Garrisi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280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636530688"/>
              </p:ext>
            </p:extLst>
          </p:nvPr>
        </p:nvGraphicFramePr>
        <p:xfrm>
          <a:off x="2914116" y="1572426"/>
          <a:ext cx="7639940" cy="4828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Di </a:t>
            </a:r>
            <a:r>
              <a:rPr lang="it-IT" dirty="0" err="1" smtClean="0"/>
              <a:t>Gruccio</a:t>
            </a:r>
            <a:r>
              <a:rPr lang="it-IT" dirty="0" smtClean="0"/>
              <a:t>  -  </a:t>
            </a:r>
            <a:r>
              <a:rPr lang="it-IT" dirty="0" err="1" smtClean="0"/>
              <a:t>Garrisi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44848" y="2992488"/>
            <a:ext cx="3817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il corso sia stato attivato nel momento più opportuno: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316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la struttura del corso sia stata efficace: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485208098"/>
              </p:ext>
            </p:extLst>
          </p:nvPr>
        </p:nvGraphicFramePr>
        <p:xfrm>
          <a:off x="2803020" y="1307505"/>
          <a:ext cx="7555372" cy="5015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Di </a:t>
            </a:r>
            <a:r>
              <a:rPr lang="it-IT" dirty="0" err="1" smtClean="0"/>
              <a:t>Gruccio</a:t>
            </a:r>
            <a:r>
              <a:rPr lang="it-IT" dirty="0" smtClean="0"/>
              <a:t>  -  </a:t>
            </a:r>
            <a:r>
              <a:rPr lang="it-IT" dirty="0" err="1" smtClean="0"/>
              <a:t>Garrisi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317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ha soddisfatto le </a:t>
            </a:r>
            <a:r>
              <a:rPr lang="it-IT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 aspettative: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627801442"/>
              </p:ext>
            </p:extLst>
          </p:nvPr>
        </p:nvGraphicFramePr>
        <p:xfrm>
          <a:off x="2012950" y="786341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039100" y="202652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Di </a:t>
            </a:r>
            <a:r>
              <a:rPr lang="it-IT" dirty="0" err="1" smtClean="0"/>
              <a:t>Gruccio</a:t>
            </a:r>
            <a:r>
              <a:rPr lang="it-IT" dirty="0" smtClean="0"/>
              <a:t>  -  </a:t>
            </a:r>
            <a:r>
              <a:rPr lang="it-IT" dirty="0" err="1" smtClean="0"/>
              <a:t>Garrisi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193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250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 docenti abbiano mostrato: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2073834274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9477374" y="212177"/>
            <a:ext cx="2495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Vuolo Luisa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1093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le informazioni ricevute: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2972136728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9477374" y="212177"/>
            <a:ext cx="2495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Vuolo Luisa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8861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il corso sia stato attivato nel momento più opportuno: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9477374" y="212177"/>
            <a:ext cx="2495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Vuolo Luisa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3142983716"/>
              </p:ext>
            </p:extLst>
          </p:nvPr>
        </p:nvGraphicFramePr>
        <p:xfrm>
          <a:off x="2051049" y="795866"/>
          <a:ext cx="8988425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358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la struttura del corso sia stata efficace: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9477374" y="212177"/>
            <a:ext cx="2495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Vuolo Luisa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812822061"/>
              </p:ext>
            </p:extLst>
          </p:nvPr>
        </p:nvGraphicFramePr>
        <p:xfrm>
          <a:off x="2051050" y="795866"/>
          <a:ext cx="859790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75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bg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4848" y="2992488"/>
            <a:ext cx="381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ha soddisfatto le tue aspettative: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9477374" y="212177"/>
            <a:ext cx="2495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Prof.ssa Vuolo Luisa</a:t>
            </a:r>
            <a:endParaRPr lang="it-IT" dirty="0"/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3262148271"/>
              </p:ext>
            </p:extLst>
          </p:nvPr>
        </p:nvGraphicFramePr>
        <p:xfrm>
          <a:off x="2676525" y="795866"/>
          <a:ext cx="8096250" cy="568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613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250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i docenti abbiano mostrato: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3563193202"/>
              </p:ext>
            </p:extLst>
          </p:nvPr>
        </p:nvGraphicFramePr>
        <p:xfrm>
          <a:off x="2937091" y="1200150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9163050" y="212177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</a:t>
            </a:r>
            <a:r>
              <a:rPr lang="it-IT" dirty="0" err="1" smtClean="0"/>
              <a:t>Larocca</a:t>
            </a:r>
            <a:r>
              <a:rPr lang="it-IT" dirty="0" smtClean="0"/>
              <a:t> - Gallo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7717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5295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73" y="163161"/>
            <a:ext cx="6707900" cy="836697"/>
          </a:xfrm>
        </p:spPr>
        <p:txBody>
          <a:bodyPr/>
          <a:lstStyle/>
          <a:p>
            <a:r>
              <a:rPr lang="it-IT" dirty="0" smtClean="0"/>
              <a:t>Valutazione FINALE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8173" y="2992488"/>
            <a:ext cx="285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Ritieni che le informazioni ricevute:</a:t>
            </a:r>
            <a:endParaRPr lang="it-IT" sz="2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1207826845"/>
              </p:ext>
            </p:extLst>
          </p:nvPr>
        </p:nvGraphicFramePr>
        <p:xfrm>
          <a:off x="2914650" y="1228725"/>
          <a:ext cx="8801101" cy="490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695575" y="2514600"/>
            <a:ext cx="3177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r>
              <a:rPr lang="it-IT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it-IT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163050" y="212177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Prof.sse</a:t>
            </a:r>
            <a:r>
              <a:rPr lang="it-IT" dirty="0" smtClean="0"/>
              <a:t>  </a:t>
            </a:r>
            <a:r>
              <a:rPr lang="it-IT" dirty="0" err="1" smtClean="0"/>
              <a:t>Larocca</a:t>
            </a:r>
            <a:r>
              <a:rPr lang="it-IT" dirty="0" smtClean="0"/>
              <a:t> - Gallo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36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862</Words>
  <Application>Microsoft Office PowerPoint</Application>
  <PresentationFormat>Widescreen</PresentationFormat>
  <Paragraphs>261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3" baseType="lpstr">
      <vt:lpstr>Bernard MT Condensed</vt:lpstr>
      <vt:lpstr>Calibri</vt:lpstr>
      <vt:lpstr>Century Gothic</vt:lpstr>
      <vt:lpstr>Times New Roman</vt:lpstr>
      <vt:lpstr>Wingdings 3</vt:lpstr>
      <vt:lpstr>Sezione</vt:lpstr>
      <vt:lpstr>cUStumer satisfaction</vt:lpstr>
      <vt:lpstr>I progetti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  <vt:lpstr>Valutazione FINALE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cUStumer satisfaction</dc:title>
  <dc:creator>Utente</dc:creator>
  <cp:lastModifiedBy>Utente</cp:lastModifiedBy>
  <cp:revision>42</cp:revision>
  <dcterms:created xsi:type="dcterms:W3CDTF">2016-06-19T07:56:56Z</dcterms:created>
  <dcterms:modified xsi:type="dcterms:W3CDTF">2016-06-22T18:47:03Z</dcterms:modified>
</cp:coreProperties>
</file>