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9" r:id="rId2"/>
    <p:sldId id="268" r:id="rId3"/>
    <p:sldId id="256" r:id="rId4"/>
    <p:sldId id="281" r:id="rId5"/>
    <p:sldId id="257" r:id="rId6"/>
    <p:sldId id="258" r:id="rId7"/>
    <p:sldId id="259" r:id="rId8"/>
    <p:sldId id="261" r:id="rId9"/>
    <p:sldId id="262" r:id="rId10"/>
    <p:sldId id="263" r:id="rId11"/>
    <p:sldId id="282" r:id="rId12"/>
    <p:sldId id="264" r:id="rId13"/>
    <p:sldId id="266" r:id="rId14"/>
    <p:sldId id="267" r:id="rId15"/>
    <p:sldId id="271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00CC"/>
    <a:srgbClr val="990099"/>
    <a:srgbClr val="66CCFF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10%</c:v>
                </c:pt>
                <c:pt idx="1">
                  <c:v>ABBASTANZA   77%</c:v>
                </c:pt>
                <c:pt idx="2">
                  <c:v>MOLTO   13%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40</c:v>
                </c:pt>
                <c:pt idx="2">
                  <c:v>7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b="1">
                <a:solidFill>
                  <a:schemeClr val="tx2">
                    <a:lumMod val="10000"/>
                  </a:schemeClr>
                </a:solidFill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b="1">
                <a:solidFill>
                  <a:schemeClr val="tx2">
                    <a:lumMod val="10000"/>
                  </a:schemeClr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b="1">
                <a:solidFill>
                  <a:schemeClr val="tx2">
                    <a:lumMod val="10000"/>
                  </a:schemeClr>
                </a:solidFill>
              </a:defRPr>
            </a:pPr>
            <a:endParaRPr lang="it-IT"/>
          </a:p>
        </c:txPr>
      </c:legendEntry>
      <c:legendEntry>
        <c:idx val="3"/>
        <c:delete val="1"/>
      </c:legendEntry>
      <c:layout/>
      <c:txPr>
        <a:bodyPr/>
        <a:lstStyle/>
        <a:p>
          <a:pPr>
            <a:defRPr>
              <a:solidFill>
                <a:schemeClr val="tx2">
                  <a:lumMod val="10000"/>
                </a:schemeClr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 92%</c:v>
                </c:pt>
                <c:pt idx="1">
                  <c:v>NO  8%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48</c:v>
                </c:pt>
                <c:pt idx="1">
                  <c:v>4</c:v>
                </c:pt>
              </c:numCache>
            </c:numRef>
          </c:val>
        </c:ser>
      </c:pie3DChart>
    </c:plotArea>
    <c:legend>
      <c:legendPos val="r"/>
      <c:legendEntry>
        <c:idx val="2"/>
        <c:txPr>
          <a:bodyPr/>
          <a:lstStyle/>
          <a:p>
            <a:pPr>
              <a:defRPr sz="24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2400" b="1">
                <a:solidFill>
                  <a:srgbClr val="002060"/>
                </a:solidFill>
              </a:defRPr>
            </a:pPr>
            <a:endParaRPr lang="it-IT"/>
          </a:p>
        </c:txPr>
      </c:legendEntry>
      <c:layout>
        <c:manualLayout>
          <c:xMode val="edge"/>
          <c:yMode val="edge"/>
          <c:x val="0.72945373679810066"/>
          <c:y val="0.21570977630952715"/>
          <c:w val="0.25518285907247895"/>
          <c:h val="0.34635978050897281"/>
        </c:manualLayout>
      </c:layout>
      <c:txPr>
        <a:bodyPr/>
        <a:lstStyle/>
        <a:p>
          <a:pPr>
            <a:defRPr sz="24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ADEGUATO 83%</c:v>
                </c:pt>
                <c:pt idx="1">
                  <c:v>LIMITATO  11%</c:v>
                </c:pt>
                <c:pt idx="2">
                  <c:v>ECCESSIVO  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43</c:v>
                </c:pt>
                <c:pt idx="1">
                  <c:v>6</c:v>
                </c:pt>
                <c:pt idx="2">
                  <c:v>3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FFFF00"/>
              </a:solidFill>
            </c:spPr>
          </c:dPt>
          <c:dPt>
            <c:idx val="3"/>
            <c:spPr>
              <a:solidFill>
                <a:srgbClr val="7030A0"/>
              </a:solidFill>
            </c:spPr>
          </c:dPt>
          <c:cat>
            <c:strRef>
              <c:f>Foglio1!$A$2:$A$5</c:f>
              <c:strCache>
                <c:ptCount val="4"/>
                <c:pt idx="0">
                  <c:v>POCO  4%</c:v>
                </c:pt>
                <c:pt idx="1">
                  <c:v>ABBASTANZA   36%</c:v>
                </c:pt>
                <c:pt idx="2">
                  <c:v>MOLTO   42%</c:v>
                </c:pt>
                <c:pt idx="3">
                  <c:v>PER NIENTE  0%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19</c:v>
                </c:pt>
                <c:pt idx="2">
                  <c:v>31</c:v>
                </c:pt>
                <c:pt idx="3">
                  <c:v>0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6.0519670977899002E-2"/>
          <c:w val="0.62103398647674801"/>
          <c:h val="0.91678545240538889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5"/>
                <c:pt idx="1">
                  <c:v>POCO 2%</c:v>
                </c:pt>
                <c:pt idx="2">
                  <c:v>ABBASTANZA  56%</c:v>
                </c:pt>
                <c:pt idx="3">
                  <c:v>MOLTO 22%</c:v>
                </c:pt>
                <c:pt idx="4">
                  <c:v>PER NIENTE 0%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1">
                  <c:v>1</c:v>
                </c:pt>
                <c:pt idx="2">
                  <c:v>29</c:v>
                </c:pt>
                <c:pt idx="3">
                  <c:v>22</c:v>
                </c:pt>
                <c:pt idx="4">
                  <c:v>0</c:v>
                </c:pt>
              </c:numCache>
            </c:numRef>
          </c:val>
        </c:ser>
      </c:pie3DChart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4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ayout/>
      <c:txPr>
        <a:bodyPr/>
        <a:lstStyle/>
        <a:p>
          <a:pPr>
            <a:defRPr sz="20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4.9382370415993974E-3"/>
          <c:y val="9.7777093423668082E-2"/>
          <c:w val="0.60473359183254483"/>
          <c:h val="0.90222290657633197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CC00CC"/>
              </a:solidFill>
            </c:spPr>
          </c:dPt>
          <c:cat>
            <c:strRef>
              <c:f>Foglio1!$A$2:$A$6</c:f>
              <c:strCache>
                <c:ptCount val="4"/>
                <c:pt idx="1">
                  <c:v>POCO  2%</c:v>
                </c:pt>
                <c:pt idx="2">
                  <c:v>ABASTANZA   13%</c:v>
                </c:pt>
                <c:pt idx="3">
                  <c:v>MOLTO 85%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1">
                  <c:v>1</c:v>
                </c:pt>
                <c:pt idx="2">
                  <c:v>7</c:v>
                </c:pt>
                <c:pt idx="3">
                  <c:v>44</c:v>
                </c:pt>
              </c:numCache>
            </c:numRef>
          </c:val>
        </c:ser>
      </c:pie3DChart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2000" b="1">
                <a:solidFill>
                  <a:srgbClr val="002060"/>
                </a:solidFill>
              </a:defRPr>
            </a:pPr>
            <a:endParaRPr lang="it-IT"/>
          </a:p>
        </c:txPr>
      </c:legendEntry>
      <c:legendEntry>
        <c:idx val="4"/>
        <c:delete val="1"/>
      </c:legendEntry>
      <c:layout/>
      <c:txPr>
        <a:bodyPr/>
        <a:lstStyle/>
        <a:p>
          <a:pPr>
            <a:defRPr sz="20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3755610926024449E-3"/>
          <c:y val="5.6403939295397623E-2"/>
          <c:w val="0.7243625990273812"/>
          <c:h val="0.93736678673233886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cat>
            <c:strRef>
              <c:f>Foglio1!$A$2:$A$6</c:f>
              <c:strCache>
                <c:ptCount val="4"/>
                <c:pt idx="1">
                  <c:v>POCO 0%</c:v>
                </c:pt>
                <c:pt idx="2">
                  <c:v>ABBASTANZA  61%</c:v>
                </c:pt>
                <c:pt idx="3">
                  <c:v>MOLTO  39%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1">
                  <c:v>0</c:v>
                </c:pt>
                <c:pt idx="2">
                  <c:v>32</c:v>
                </c:pt>
                <c:pt idx="3">
                  <c:v>20</c:v>
                </c:pt>
                <c:pt idx="4">
                  <c:v>3</c:v>
                </c:pt>
              </c:numCache>
            </c:numRef>
          </c:val>
        </c:ser>
      </c:pie3DChart>
    </c:plotArea>
    <c:legend>
      <c:legendPos val="r"/>
      <c:legendEntry>
        <c:idx val="0"/>
        <c:delete val="1"/>
      </c:legendEntry>
      <c:legendEntry>
        <c:idx val="4"/>
        <c:delete val="1"/>
      </c:legendEntry>
      <c:layout/>
      <c:txPr>
        <a:bodyPr/>
        <a:lstStyle/>
        <a:p>
          <a:pPr>
            <a:defRPr sz="18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10%</c:v>
                </c:pt>
                <c:pt idx="1">
                  <c:v>ABBASTANZA   77%</c:v>
                </c:pt>
                <c:pt idx="2">
                  <c:v>MOLTO  13%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5</c:v>
                </c:pt>
                <c:pt idx="1">
                  <c:v>40</c:v>
                </c:pt>
                <c:pt idx="2">
                  <c:v>7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4869559022087997"/>
          <c:y val="0.14928251692998745"/>
          <c:w val="0.34026997016357036"/>
          <c:h val="0.5565800129197761"/>
        </c:manualLayout>
      </c:layout>
      <c:txPr>
        <a:bodyPr/>
        <a:lstStyle/>
        <a:p>
          <a:pPr>
            <a:defRPr b="1">
              <a:solidFill>
                <a:schemeClr val="tx2">
                  <a:lumMod val="10000"/>
                </a:schemeClr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1.0355914572674466E-2"/>
          <c:y val="5.9374999999999997E-2"/>
          <c:w val="0.63862601204602154"/>
          <c:h val="0.9312500000000000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 2%</c:v>
                </c:pt>
                <c:pt idx="1">
                  <c:v>ABBASTANZA  40%</c:v>
                </c:pt>
                <c:pt idx="2">
                  <c:v>MOLTO  58%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18</c:v>
                </c:pt>
                <c:pt idx="2">
                  <c:v>27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4%</c:v>
                </c:pt>
                <c:pt idx="1">
                  <c:v>ABBASTANZA  71%</c:v>
                </c:pt>
                <c:pt idx="2">
                  <c:v>MOLTO  25%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</c:v>
                </c:pt>
                <c:pt idx="1">
                  <c:v>33</c:v>
                </c:pt>
                <c:pt idx="2">
                  <c:v>12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3%</c:v>
                </c:pt>
                <c:pt idx="1">
                  <c:v>ABBASTANZA  71%</c:v>
                </c:pt>
                <c:pt idx="2">
                  <c:v>MOLTO  26%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50</c:v>
                </c:pt>
                <c:pt idx="2">
                  <c:v>18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1190709923064346"/>
          <c:y val="0.14928251692998745"/>
          <c:w val="0.37662344699531919"/>
          <c:h val="0.58950159319710538"/>
        </c:manualLayout>
      </c:layout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7%</c:v>
                </c:pt>
                <c:pt idx="1">
                  <c:v>ABBASTANZA  80%</c:v>
                </c:pt>
                <c:pt idx="2">
                  <c:v>MOLTO  13%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</c:v>
                </c:pt>
                <c:pt idx="1">
                  <c:v>43</c:v>
                </c:pt>
                <c:pt idx="2">
                  <c:v>8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/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FFFF00"/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3"/>
                <c:pt idx="0">
                  <c:v>POCO  5%</c:v>
                </c:pt>
                <c:pt idx="1">
                  <c:v>ABBASTANZA  56%</c:v>
                </c:pt>
                <c:pt idx="2">
                  <c:v>MOLTO  39%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2</c:v>
                </c:pt>
                <c:pt idx="1">
                  <c:v>29</c:v>
                </c:pt>
                <c:pt idx="2">
                  <c:v>21</c:v>
                </c:pt>
              </c:numCache>
            </c:numRef>
          </c:val>
        </c:ser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5268929955791288"/>
          <c:y val="0.27040185534219163"/>
          <c:w val="0.33518957315816128"/>
          <c:h val="0.53374728729356113"/>
        </c:manualLayout>
      </c:layout>
      <c:txPr>
        <a:bodyPr/>
        <a:lstStyle/>
        <a:p>
          <a:pPr>
            <a:defRPr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9909017723946151E-2"/>
          <c:w val="0.76338923262129399"/>
          <c:h val="0.92018196455210766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 2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cat>
            <c:strRef>
              <c:f>Foglio1!$A$2:$A$5</c:f>
              <c:strCache>
                <c:ptCount val="4"/>
                <c:pt idx="0">
                  <c:v>SI  88%</c:v>
                </c:pt>
                <c:pt idx="1">
                  <c:v>NO   12%</c:v>
                </c:pt>
                <c:pt idx="3">
                  <c:v> 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46</c:v>
                </c:pt>
                <c:pt idx="1">
                  <c:v>6</c:v>
                </c:pt>
                <c:pt idx="3">
                  <c:v>0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24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4.1607273797305562E-2"/>
          <c:w val="0.78141518329289272"/>
          <c:h val="0.91678545240538889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spPr>
              <a:solidFill>
                <a:srgbClr val="00B0F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cat>
            <c:strRef>
              <c:f>Foglio1!$A$2:$A$5</c:f>
              <c:strCache>
                <c:ptCount val="2"/>
                <c:pt idx="0">
                  <c:v>SI  96%</c:v>
                </c:pt>
                <c:pt idx="1">
                  <c:v>NO 14%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49</c:v>
                </c:pt>
                <c:pt idx="1">
                  <c:v>9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txPr>
        <a:bodyPr/>
        <a:lstStyle/>
        <a:p>
          <a:pPr>
            <a:defRPr sz="2000" b="1">
              <a:solidFill>
                <a:srgbClr val="002060"/>
              </a:solidFill>
            </a:defRPr>
          </a:pPr>
          <a:endParaRPr lang="it-IT"/>
        </a:p>
      </c:txPr>
    </c:legend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11/12/2014</a:t>
            </a:fld>
            <a:endParaRPr lang="it-IT" dirty="0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5778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>
                <a:solidFill>
                  <a:srgbClr val="0070C0"/>
                </a:solidFill>
              </a:rPr>
              <a:t>RISULTATI </a:t>
            </a:r>
            <a:br>
              <a:rPr lang="it-IT" b="1" dirty="0" smtClean="0">
                <a:solidFill>
                  <a:srgbClr val="0070C0"/>
                </a:solidFill>
              </a:rPr>
            </a:br>
            <a:r>
              <a:rPr lang="it-IT" b="1" dirty="0" smtClean="0">
                <a:solidFill>
                  <a:srgbClr val="0070C0"/>
                </a:solidFill>
              </a:rPr>
              <a:t>QUESTIONARIO DELLE ATTESE</a:t>
            </a:r>
            <a:r>
              <a:rPr lang="it-IT" dirty="0" smtClean="0">
                <a:solidFill>
                  <a:srgbClr val="0070C0"/>
                </a:solidFill>
              </a:rPr>
              <a:t/>
            </a:r>
            <a:br>
              <a:rPr lang="it-IT" dirty="0" smtClean="0">
                <a:solidFill>
                  <a:srgbClr val="0070C0"/>
                </a:solidFill>
              </a:rPr>
            </a:br>
            <a:r>
              <a:rPr lang="it-IT" sz="3600" dirty="0" smtClean="0">
                <a:solidFill>
                  <a:srgbClr val="0070C0"/>
                </a:solidFill>
              </a:rPr>
              <a:t>GENITORI CLASSI PRIME</a:t>
            </a:r>
            <a:r>
              <a:rPr lang="it-IT" dirty="0" smtClean="0">
                <a:solidFill>
                  <a:srgbClr val="0070C0"/>
                </a:solidFill>
              </a:rPr>
              <a:t/>
            </a:r>
            <a:br>
              <a:rPr lang="it-IT" dirty="0" smtClean="0">
                <a:solidFill>
                  <a:srgbClr val="0070C0"/>
                </a:solidFill>
              </a:rPr>
            </a:br>
            <a:r>
              <a:rPr lang="it-IT" dirty="0" smtClean="0">
                <a:solidFill>
                  <a:srgbClr val="0070C0"/>
                </a:solidFill>
              </a:rPr>
              <a:t>AS 2014/2015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115328" cy="13573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70C0"/>
                </a:solidFill>
              </a:rPr>
              <a:t>Vorrei che il carico di lavoro per casa delle varie discipline fosse</a:t>
            </a:r>
            <a:r>
              <a:rPr lang="it-IT" sz="2400" dirty="0" smtClean="0">
                <a:solidFill>
                  <a:srgbClr val="0070C0"/>
                </a:solidFill>
              </a:rPr>
              <a:t/>
            </a:r>
            <a:br>
              <a:rPr lang="it-IT" sz="2400" dirty="0" smtClean="0">
                <a:solidFill>
                  <a:srgbClr val="0070C0"/>
                </a:solidFill>
              </a:rPr>
            </a:br>
            <a:r>
              <a:rPr lang="it-IT" dirty="0" smtClean="0">
                <a:solidFill>
                  <a:srgbClr val="0070C0"/>
                </a:solidFill>
              </a:rPr>
              <a:t/>
            </a:r>
            <a:br>
              <a:rPr lang="it-IT" dirty="0" smtClean="0">
                <a:solidFill>
                  <a:srgbClr val="0070C0"/>
                </a:solidFill>
              </a:rPr>
            </a:b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-714412" y="2928934"/>
            <a:ext cx="985841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algn="ctr"/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70C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Ritiene che i progetti extracurriculari abbiano una ricaduta positiva  su suo figlio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Grafico 4"/>
          <p:cNvGraphicFramePr/>
          <p:nvPr/>
        </p:nvGraphicFramePr>
        <p:xfrm>
          <a:off x="3071802" y="4214818"/>
          <a:ext cx="5786478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/>
          <p:cNvGraphicFramePr/>
          <p:nvPr/>
        </p:nvGraphicFramePr>
        <p:xfrm>
          <a:off x="-214346" y="1071546"/>
          <a:ext cx="6357982" cy="2000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401080" cy="3940498"/>
          </a:xfrm>
        </p:spPr>
        <p:txBody>
          <a:bodyPr>
            <a:normAutofit/>
          </a:bodyPr>
          <a:lstStyle/>
          <a:p>
            <a:pPr algn="ctr"/>
            <a:r>
              <a:rPr lang="it-IT" sz="5400" u="sng" dirty="0" smtClean="0">
                <a:solidFill>
                  <a:srgbClr val="0070C0"/>
                </a:solidFill>
              </a:rPr>
              <a:t>Benessere dello studente a scuola</a:t>
            </a:r>
            <a:endParaRPr lang="it-IT" sz="5400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271464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3600" b="1" dirty="0" smtClean="0">
                <a:solidFill>
                  <a:srgbClr val="0070C0"/>
                </a:solidFill>
              </a:rPr>
              <a:t>Mio figlio ha affrontato il passaggio dalla scuola </a:t>
            </a:r>
            <a:r>
              <a:rPr lang="it-IT" sz="3600" b="1" dirty="0" smtClean="0">
                <a:solidFill>
                  <a:srgbClr val="0070C0"/>
                </a:solidFill>
              </a:rPr>
              <a:t>scuola</a:t>
            </a:r>
            <a:r>
              <a:rPr lang="it-IT" sz="3600" b="1" dirty="0" smtClean="0">
                <a:solidFill>
                  <a:srgbClr val="0070C0"/>
                </a:solidFill>
              </a:rPr>
              <a:t> secondaria di primo grado a quella di secondo </a:t>
            </a:r>
            <a:r>
              <a:rPr lang="it-IT" sz="3600" b="1" dirty="0" smtClean="0">
                <a:solidFill>
                  <a:srgbClr val="0070C0"/>
                </a:solidFill>
              </a:rPr>
              <a:t> grado </a:t>
            </a:r>
            <a:r>
              <a:rPr lang="it-IT" sz="3600" b="1" dirty="0" smtClean="0">
                <a:solidFill>
                  <a:srgbClr val="0070C0"/>
                </a:solidFill>
              </a:rPr>
              <a:t>in modo </a:t>
            </a:r>
            <a:r>
              <a:rPr lang="it-IT" sz="3600" b="1" dirty="0" smtClean="0">
                <a:solidFill>
                  <a:srgbClr val="0070C0"/>
                </a:solidFill>
              </a:rPr>
              <a:t>positivo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71472" y="3143248"/>
            <a:ext cx="857252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571472" y="2214554"/>
          <a:ext cx="7786742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572560" cy="250033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it-IT" sz="3600" b="1" dirty="0" smtClean="0">
                <a:solidFill>
                  <a:srgbClr val="0070C0"/>
                </a:solidFill>
              </a:rPr>
              <a:t>Mio </a:t>
            </a:r>
            <a:r>
              <a:rPr lang="it-IT" sz="3600" b="1" dirty="0" smtClean="0">
                <a:solidFill>
                  <a:srgbClr val="0070C0"/>
                </a:solidFill>
              </a:rPr>
              <a:t>figlio si e’ rapportato con il nuovo gruppo docente in modo positivo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500034" y="2143116"/>
          <a:ext cx="7715304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001156" cy="114298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it-IT" sz="3200" b="1" dirty="0" smtClean="0">
                <a:solidFill>
                  <a:srgbClr val="0070C0"/>
                </a:solidFill>
              </a:rPr>
              <a:t>Mio figlio va d’accordo con i compagni di classe </a:t>
            </a:r>
            <a:endParaRPr lang="it-IT" sz="3200" dirty="0">
              <a:solidFill>
                <a:srgbClr val="0070C0"/>
              </a:solidFill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642910" y="1857364"/>
          <a:ext cx="7929618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501122" cy="214314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0070C0"/>
                </a:solidFill>
              </a:rPr>
              <a:t>Mio figlio si trova a proprio agio con la maggior parte dei suoi insegnanti</a:t>
            </a:r>
            <a:r>
              <a:rPr lang="it-IT" sz="2700" b="1" dirty="0" smtClean="0"/>
              <a:t> 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357158" y="2428868"/>
          <a:ext cx="8429684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686800" cy="1857388"/>
          </a:xfrm>
        </p:spPr>
        <p:txBody>
          <a:bodyPr>
            <a:normAutofit/>
          </a:bodyPr>
          <a:lstStyle/>
          <a:p>
            <a:pPr algn="ctr"/>
            <a:r>
              <a:rPr lang="it-IT" sz="4800" b="1" u="sng" dirty="0" smtClean="0">
                <a:solidFill>
                  <a:srgbClr val="0070C0"/>
                </a:solidFill>
              </a:rPr>
              <a:t>Area </a:t>
            </a:r>
            <a:r>
              <a:rPr lang="it-IT" sz="4800" b="1" u="sng" dirty="0" smtClean="0">
                <a:solidFill>
                  <a:srgbClr val="0070C0"/>
                </a:solidFill>
              </a:rPr>
              <a:t>rapporti </a:t>
            </a:r>
            <a:r>
              <a:rPr lang="it-IT" sz="4800" b="1" u="sng" dirty="0" smtClean="0">
                <a:solidFill>
                  <a:srgbClr val="0070C0"/>
                </a:solidFill>
              </a:rPr>
              <a:t>scuola-famiglia</a:t>
            </a:r>
            <a:endParaRPr lang="it-IT" sz="4800" b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14290"/>
            <a:ext cx="8686800" cy="857256"/>
          </a:xfrm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/>
            <a:r>
              <a:rPr lang="it-IT" sz="3200" b="1" dirty="0" smtClean="0">
                <a:solidFill>
                  <a:srgbClr val="0070C0"/>
                </a:solidFill>
              </a:rPr>
              <a:t>L'informazione scuola-famiglia è adeguata</a:t>
            </a:r>
            <a:r>
              <a:rPr lang="it-IT" sz="3200" b="1" dirty="0" smtClean="0"/>
              <a:t> </a:t>
            </a:r>
            <a:endParaRPr lang="it-IT" sz="3200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928662" y="1397000"/>
          <a:ext cx="7286676" cy="1817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ttangolo 5"/>
          <p:cNvSpPr/>
          <p:nvPr/>
        </p:nvSpPr>
        <p:spPr>
          <a:xfrm>
            <a:off x="0" y="3286125"/>
            <a:ext cx="9144000" cy="107721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70C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Questa scuola prende in considerazione le preoccupazioni e i suggerimenti dei genitori </a:t>
            </a:r>
          </a:p>
        </p:txBody>
      </p:sp>
      <p:graphicFrame>
        <p:nvGraphicFramePr>
          <p:cNvPr id="7" name="Grafico 6"/>
          <p:cNvGraphicFramePr/>
          <p:nvPr/>
        </p:nvGraphicFramePr>
        <p:xfrm>
          <a:off x="1524000" y="4429132"/>
          <a:ext cx="6905652" cy="19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571612"/>
            <a:ext cx="9144000" cy="3429024"/>
          </a:xfrm>
        </p:spPr>
        <p:txBody>
          <a:bodyPr>
            <a:normAutofit/>
          </a:bodyPr>
          <a:lstStyle/>
          <a:p>
            <a:pPr algn="ctr"/>
            <a:r>
              <a:rPr lang="it-IT" sz="5400" u="sng" dirty="0" smtClean="0">
                <a:solidFill>
                  <a:srgbClr val="0070C0"/>
                </a:solidFill>
              </a:rPr>
              <a:t>Percezione della qualità dell'insegnamento</a:t>
            </a:r>
            <a:r>
              <a:rPr lang="it-IT" sz="5400" dirty="0" smtClean="0">
                <a:solidFill>
                  <a:srgbClr val="0070C0"/>
                </a:solidFill>
              </a:rPr>
              <a:t/>
            </a:r>
            <a:br>
              <a:rPr lang="it-IT" sz="5400" dirty="0" smtClean="0">
                <a:solidFill>
                  <a:srgbClr val="0070C0"/>
                </a:solidFill>
              </a:rPr>
            </a:br>
            <a:endParaRPr lang="it-IT" sz="5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1000108"/>
            <a:ext cx="8643998" cy="178595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0070C0"/>
                </a:solidFill>
              </a:rPr>
              <a:t>Mio figlio è interessato e motivato alle attività proposte 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Grafico 3"/>
          <p:cNvGraphicFramePr/>
          <p:nvPr/>
        </p:nvGraphicFramePr>
        <p:xfrm>
          <a:off x="928662" y="2143116"/>
          <a:ext cx="7786742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85720" y="0"/>
            <a:ext cx="8572560" cy="1785926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/>
            </a:r>
            <a:br>
              <a:rPr lang="it-IT" dirty="0" smtClean="0"/>
            </a:br>
            <a:r>
              <a:rPr lang="it-IT" sz="3600" b="1" dirty="0" smtClean="0">
                <a:solidFill>
                  <a:srgbClr val="0070C0"/>
                </a:solidFill>
              </a:rPr>
              <a:t>Mio figlio sta acquisendo un buon metodo di studio in questa scuola</a:t>
            </a:r>
            <a:r>
              <a:rPr lang="it-IT" sz="3600" b="1" dirty="0" smtClean="0"/>
              <a:t> 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0" y="3000372"/>
            <a:ext cx="9144000" cy="95410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/>
            <a:r>
              <a:rPr lang="it-IT" sz="2400" b="1" dirty="0" smtClean="0"/>
              <a:t> </a:t>
            </a:r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70C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Mio figlio riesce a sviluppare le proprie attitudini </a:t>
            </a:r>
          </a:p>
          <a:p>
            <a:endParaRPr lang="it-IT" sz="2400" dirty="0"/>
          </a:p>
        </p:txBody>
      </p:sp>
      <p:graphicFrame>
        <p:nvGraphicFramePr>
          <p:cNvPr id="6" name="Grafico 5"/>
          <p:cNvGraphicFramePr/>
          <p:nvPr/>
        </p:nvGraphicFramePr>
        <p:xfrm>
          <a:off x="0" y="1214422"/>
          <a:ext cx="6786578" cy="178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2214546" y="4286256"/>
          <a:ext cx="6643734" cy="19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1"/>
            <a:ext cx="857256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it-IT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/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70C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I servizi di questa scuola funzionano bene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Grafico 5"/>
          <p:cNvGraphicFramePr/>
          <p:nvPr/>
        </p:nvGraphicFramePr>
        <p:xfrm>
          <a:off x="-428660" y="928670"/>
          <a:ext cx="7215238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3143248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3200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70C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rPr>
              <a:t>Sono soddisfatto della scuola che frequenta mio figlio </a:t>
            </a:r>
          </a:p>
        </p:txBody>
      </p:sp>
      <p:graphicFrame>
        <p:nvGraphicFramePr>
          <p:cNvPr id="7" name="Grafico 6"/>
          <p:cNvGraphicFramePr/>
          <p:nvPr/>
        </p:nvGraphicFramePr>
        <p:xfrm>
          <a:off x="1928794" y="4357694"/>
          <a:ext cx="6858048" cy="2214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0070C0"/>
                </a:solidFill>
              </a:rPr>
              <a:t>Conosco </a:t>
            </a:r>
            <a:r>
              <a:rPr lang="it-IT" sz="4000" b="1" dirty="0" smtClean="0">
                <a:solidFill>
                  <a:srgbClr val="0070C0"/>
                </a:solidFill>
              </a:rPr>
              <a:t>il sito della scuola 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3" name="Grafico 2"/>
          <p:cNvGraphicFramePr/>
          <p:nvPr/>
        </p:nvGraphicFramePr>
        <p:xfrm>
          <a:off x="0" y="1571612"/>
          <a:ext cx="8358246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000372"/>
            <a:ext cx="814393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214422"/>
            <a:ext cx="9001156" cy="128588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it-IT" sz="4000" b="1" dirty="0" smtClean="0">
                <a:solidFill>
                  <a:srgbClr val="0070C0"/>
                </a:solidFill>
              </a:rPr>
              <a:t>Pensa che la nostra scuola favorisca l’educazione e la formazione della persona</a:t>
            </a:r>
            <a:r>
              <a:rPr lang="it-IT" sz="2400" dirty="0" smtClean="0">
                <a:solidFill>
                  <a:srgbClr val="0070C0"/>
                </a:solidFill>
              </a:rPr>
              <a:t/>
            </a:r>
            <a:br>
              <a:rPr lang="it-IT" sz="2400" dirty="0" smtClean="0">
                <a:solidFill>
                  <a:srgbClr val="0070C0"/>
                </a:solidFill>
              </a:rPr>
            </a:br>
            <a:r>
              <a:rPr lang="it-IT" dirty="0" smtClean="0">
                <a:solidFill>
                  <a:srgbClr val="0070C0"/>
                </a:solidFill>
              </a:rPr>
              <a:t/>
            </a:r>
            <a:br>
              <a:rPr lang="it-IT" dirty="0" smtClean="0">
                <a:solidFill>
                  <a:srgbClr val="0070C0"/>
                </a:solidFill>
              </a:rPr>
            </a:br>
            <a:endParaRPr lang="it-IT" dirty="0">
              <a:solidFill>
                <a:srgbClr val="0070C0"/>
              </a:solidFill>
            </a:endParaRPr>
          </a:p>
        </p:txBody>
      </p:sp>
      <p:graphicFrame>
        <p:nvGraphicFramePr>
          <p:cNvPr id="3" name="Grafico 2"/>
          <p:cNvGraphicFramePr/>
          <p:nvPr/>
        </p:nvGraphicFramePr>
        <p:xfrm>
          <a:off x="714348" y="1857364"/>
          <a:ext cx="7358114" cy="3357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Ve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289</TotalTime>
  <Words>160</Words>
  <PresentationFormat>Presentazione su schermo (4:3)</PresentationFormat>
  <Paragraphs>22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Carta</vt:lpstr>
      <vt:lpstr>  RISULTATI  QUESTIONARIO DELLE ATTESE GENITORI CLASSI PRIME AS 2014/2015  </vt:lpstr>
      <vt:lpstr>Area rapporti scuola-famiglia</vt:lpstr>
      <vt:lpstr>L'informazione scuola-famiglia è adeguata </vt:lpstr>
      <vt:lpstr>Percezione della qualità dell'insegnamento </vt:lpstr>
      <vt:lpstr>Mio figlio è interessato e motivato alle attività proposte   </vt:lpstr>
      <vt:lpstr> Mio figlio sta acquisendo un buon metodo di studio in questa scuola  </vt:lpstr>
      <vt:lpstr> </vt:lpstr>
      <vt:lpstr>Conosco il sito della scuola  </vt:lpstr>
      <vt:lpstr>Pensa che la nostra scuola favorisca l’educazione e la formazione della persona  </vt:lpstr>
      <vt:lpstr>Vorrei che il carico di lavoro per casa delle varie discipline fosse  </vt:lpstr>
      <vt:lpstr>Benessere dello studente a scuola</vt:lpstr>
      <vt:lpstr>Mio figlio ha affrontato il passaggio dalla scuola scuola secondaria di primo grado a quella di secondo  grado in modo positivo  </vt:lpstr>
      <vt:lpstr>Mio figlio si e’ rapportato con il nuovo gruppo docente in modo positivo  </vt:lpstr>
      <vt:lpstr>Mio figlio va d’accordo con i compagni di classe </vt:lpstr>
      <vt:lpstr>Mio figlio si trova a proprio agio con la maggior parte dei suoi insegnanti 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Utente</cp:lastModifiedBy>
  <cp:revision>176</cp:revision>
  <dcterms:created xsi:type="dcterms:W3CDTF">2014-11-26T17:07:38Z</dcterms:created>
  <dcterms:modified xsi:type="dcterms:W3CDTF">2014-12-11T17:11:12Z</dcterms:modified>
</cp:coreProperties>
</file>