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9" r:id="rId2"/>
    <p:sldId id="268" r:id="rId3"/>
    <p:sldId id="256" r:id="rId4"/>
    <p:sldId id="257" r:id="rId5"/>
    <p:sldId id="258" r:id="rId6"/>
    <p:sldId id="259" r:id="rId7"/>
    <p:sldId id="261" r:id="rId8"/>
    <p:sldId id="262" r:id="rId9"/>
    <p:sldId id="263" r:id="rId10"/>
    <p:sldId id="281" r:id="rId11"/>
    <p:sldId id="264" r:id="rId12"/>
    <p:sldId id="266" r:id="rId13"/>
    <p:sldId id="282" r:id="rId14"/>
    <p:sldId id="267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FF33"/>
    <a:srgbClr val="CC00CC"/>
    <a:srgbClr val="66CCFF"/>
    <a:srgbClr val="2F0EF2"/>
    <a:srgbClr val="FF9933"/>
    <a:srgbClr val="990099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76" autoAdjust="0"/>
    <p:restoredTop sz="94660"/>
  </p:normalViewPr>
  <p:slideViewPr>
    <p:cSldViewPr>
      <p:cViewPr varScale="1">
        <p:scale>
          <a:sx n="72" d="100"/>
          <a:sy n="72" d="100"/>
        </p:scale>
        <p:origin x="-10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4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title>
      <c:tx>
        <c:rich>
          <a:bodyPr/>
          <a:lstStyle/>
          <a:p>
            <a:pPr>
              <a:defRPr>
                <a:solidFill>
                  <a:srgbClr val="2F0EF2"/>
                </a:solidFill>
              </a:defRPr>
            </a:pPr>
            <a:r>
              <a:rPr lang="en-US" sz="1600" dirty="0">
                <a:solidFill>
                  <a:srgbClr val="2F0EF2"/>
                </a:solidFill>
              </a:rPr>
              <a:t>EVASIONI DELLE PRATICHE AMMINISTRATIVE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EVASIONI DELLE PRATICHE AMMINISTRATIVE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4%</c:v>
                </c:pt>
                <c:pt idx="1">
                  <c:v>POCO 35%</c:v>
                </c:pt>
                <c:pt idx="2">
                  <c:v>ABBASTANZA 57%</c:v>
                </c:pt>
                <c:pt idx="3">
                  <c:v>MOLTO 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</c:v>
                </c:pt>
                <c:pt idx="1">
                  <c:v>7</c:v>
                </c:pt>
                <c:pt idx="2">
                  <c:v>12</c:v>
                </c:pt>
                <c:pt idx="3">
                  <c:v>1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8647953470141945"/>
          <c:y val="0.36744356411620338"/>
          <c:w val="0.40018722528626238"/>
          <c:h val="0.46527991638437083"/>
        </c:manualLayout>
      </c:layout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title>
      <c:tx>
        <c:rich>
          <a:bodyPr/>
          <a:lstStyle/>
          <a:p>
            <a: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en-US" sz="1800" b="1" i="1" dirty="0">
                <a:solidFill>
                  <a:srgbClr val="2F0E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COLLEGIO DOCENTI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COLLEGIO DOCENTI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7030A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0%</c:v>
                </c:pt>
                <c:pt idx="1">
                  <c:v>SCARSO  33%</c:v>
                </c:pt>
                <c:pt idx="2">
                  <c:v>SUFFICIENTE  48%</c:v>
                </c:pt>
                <c:pt idx="3">
                  <c:v>BUONO  19%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7</c:v>
                </c:pt>
                <c:pt idx="2">
                  <c:v>10</c:v>
                </c:pt>
                <c:pt idx="3">
                  <c:v>4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4060450007479077"/>
          <c:y val="0.30173773664407416"/>
          <c:w val="0.41368124163605052"/>
          <c:h val="0.54364033276799195"/>
        </c:manualLayout>
      </c:layout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  <c:txPr>
        <a:bodyPr/>
        <a:lstStyle/>
        <a:p>
          <a:pPr>
            <a:defRPr sz="1800" b="1" i="1">
              <a:solidFill>
                <a:srgbClr val="2F0E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CONSIGLI DI CLASSE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7030A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0%</c:v>
                </c:pt>
                <c:pt idx="1">
                  <c:v>SCARSO  9%</c:v>
                </c:pt>
                <c:pt idx="2">
                  <c:v>SUFFICIENTE  52%</c:v>
                </c:pt>
                <c:pt idx="3">
                  <c:v>BUONO  36%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10</c:v>
                </c:pt>
                <c:pt idx="3">
                  <c:v>9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4747123379713889"/>
          <c:y val="0.27669857923581676"/>
          <c:w val="0.33652887818807936"/>
          <c:h val="0.55298107546355602"/>
        </c:manualLayout>
      </c:layout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  <c:txPr>
        <a:bodyPr/>
        <a:lstStyle/>
        <a:p>
          <a:pPr>
            <a:defRPr sz="1800" i="1">
              <a:solidFill>
                <a:srgbClr val="2F0E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RIUNIONE DI DIPARTIMENTO</c:v>
                </c:pt>
              </c:strCache>
            </c:strRef>
          </c:tx>
          <c:explosion val="2"/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4%</c:v>
                </c:pt>
                <c:pt idx="1">
                  <c:v>SCARSO  8%</c:v>
                </c:pt>
                <c:pt idx="2">
                  <c:v>SUFFICIENTE  52%</c:v>
                </c:pt>
                <c:pt idx="3">
                  <c:v>BUONO  36%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11</c:v>
                </c:pt>
                <c:pt idx="3">
                  <c:v>7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5470663685446997"/>
          <c:y val="0.35234161993842616"/>
          <c:w val="0.38164462262328208"/>
          <c:h val="0.45629009228846312"/>
        </c:manualLayout>
      </c:layout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title>
      <c:tx>
        <c:rich>
          <a:bodyPr/>
          <a:lstStyle/>
          <a:p>
            <a:pPr>
              <a:defRPr sz="1800">
                <a:solidFill>
                  <a:srgbClr val="2F0EF2"/>
                </a:solidFill>
              </a:defRPr>
            </a:pP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COLLEGIO DOCENTI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COLLEGIO DOCENTI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0%</c:v>
                </c:pt>
                <c:pt idx="1">
                  <c:v>SCARSO  8%</c:v>
                </c:pt>
                <c:pt idx="2">
                  <c:v>SUFFICIENTE  48%</c:v>
                </c:pt>
                <c:pt idx="3">
                  <c:v>BUONO  44%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10</c:v>
                </c:pt>
                <c:pt idx="3">
                  <c:v>9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7115822298050634"/>
          <c:y val="0.26623645678770402"/>
          <c:w val="0.41315550896793418"/>
          <c:h val="0.50265404966544414"/>
        </c:manualLayout>
      </c:layout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  <c:txPr>
        <a:bodyPr/>
        <a:lstStyle/>
        <a:p>
          <a:pPr>
            <a:defRPr sz="1800">
              <a:solidFill>
                <a:srgbClr val="2F0E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CONSIGLI DI CLASSE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66CCFF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0%</c:v>
                </c:pt>
                <c:pt idx="1">
                  <c:v>SCARSO  14%</c:v>
                </c:pt>
                <c:pt idx="2">
                  <c:v>SUFFICIENTE  48%</c:v>
                </c:pt>
                <c:pt idx="3">
                  <c:v>BUONO  38%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10</c:v>
                </c:pt>
                <c:pt idx="3">
                  <c:v>8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7624732509667695"/>
          <c:y val="0.26956810451020463"/>
          <c:w val="0.31007755694197087"/>
          <c:h val="0.51125188975055291"/>
        </c:manualLayout>
      </c:layout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  <c:txPr>
        <a:bodyPr/>
        <a:lstStyle/>
        <a:p>
          <a:pPr>
            <a:defRPr sz="1800">
              <a:solidFill>
                <a:srgbClr val="2F0E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RIUNIONI DI DIPARTIMENTO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66CCFF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4%</c:v>
                </c:pt>
                <c:pt idx="1">
                  <c:v>SCARSO  24%</c:v>
                </c:pt>
                <c:pt idx="2">
                  <c:v>SUFFICIENTE  38%</c:v>
                </c:pt>
                <c:pt idx="3">
                  <c:v>BUONO  34%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</c:v>
                </c:pt>
                <c:pt idx="1">
                  <c:v>5</c:v>
                </c:pt>
                <c:pt idx="2">
                  <c:v>8</c:v>
                </c:pt>
                <c:pt idx="3">
                  <c:v>7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9937251616120011"/>
          <c:y val="0.38246863178766283"/>
          <c:w val="0.28792916001754437"/>
          <c:h val="0.49686441389736558"/>
        </c:manualLayout>
      </c:layout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66CCFF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dPt>
            <c:idx val="5"/>
            <c:spPr>
              <a:solidFill>
                <a:srgbClr val="FF9933"/>
              </a:solidFill>
            </c:spPr>
          </c:dPt>
          <c:cat>
            <c:strRef>
              <c:f>Foglio1!$A$2:$A$7</c:f>
              <c:strCache>
                <c:ptCount val="6"/>
                <c:pt idx="0">
                  <c:v>COLLEGIO  DOCENTI  20%</c:v>
                </c:pt>
                <c:pt idx="1">
                  <c:v>CONSIGLI DI CLASSE  12%</c:v>
                </c:pt>
                <c:pt idx="2">
                  <c:v>RIUNIONE DI DIPARTIMENTO  20%</c:v>
                </c:pt>
                <c:pt idx="3">
                  <c:v>GRUPPI DISCIPLINARI  32%</c:v>
                </c:pt>
                <c:pt idx="4">
                  <c:v>GRUPPI DI PROGETTO  4%</c:v>
                </c:pt>
                <c:pt idx="5">
                  <c:v>ALTRO  12%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5</c:v>
                </c:pt>
                <c:pt idx="1">
                  <c:v>3</c:v>
                </c:pt>
                <c:pt idx="2">
                  <c:v>5</c:v>
                </c:pt>
                <c:pt idx="3">
                  <c:v>8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2583194869636749"/>
          <c:y val="0.16169187687126252"/>
          <c:w val="0.36570247199359729"/>
          <c:h val="0.48586964221505474"/>
        </c:manualLayout>
      </c:layout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>
        <c:manualLayout>
          <c:xMode val="edge"/>
          <c:yMode val="edge"/>
          <c:x val="0.26748950131233601"/>
          <c:y val="9.3750000000000031E-3"/>
        </c:manualLayout>
      </c:layout>
      <c:txPr>
        <a:bodyPr/>
        <a:lstStyle/>
        <a:p>
          <a:pPr>
            <a:defRPr sz="1800">
              <a:solidFill>
                <a:srgbClr val="2F0E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CONSIGLI DI CLASSE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66CCFF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0%</c:v>
                </c:pt>
                <c:pt idx="1">
                  <c:v>SCARSO  14%</c:v>
                </c:pt>
                <c:pt idx="2">
                  <c:v>SUFFICIENTE  62%</c:v>
                </c:pt>
                <c:pt idx="3">
                  <c:v>BUONO  24%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13</c:v>
                </c:pt>
                <c:pt idx="3">
                  <c:v>5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2463933865207399"/>
          <c:y val="0.32027492371007027"/>
          <c:w val="0.35944037476605323"/>
          <c:h val="0.67972507628992973"/>
        </c:manualLayout>
      </c:layout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  <c:txPr>
        <a:bodyPr/>
        <a:lstStyle/>
        <a:p>
          <a:pPr>
            <a:defRPr sz="1800">
              <a:solidFill>
                <a:srgbClr val="2F0E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COLLOQUI INDIVIDUALI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66CCFF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0%</c:v>
                </c:pt>
                <c:pt idx="1">
                  <c:v>SCARSO  8%</c:v>
                </c:pt>
                <c:pt idx="2">
                  <c:v>SUFFICIENTE  52%</c:v>
                </c:pt>
                <c:pt idx="3">
                  <c:v>BUONO  40%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11</c:v>
                </c:pt>
                <c:pt idx="3">
                  <c:v>9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5160021099437093"/>
          <c:y val="0.31278637886465654"/>
          <c:w val="0.33146869057728823"/>
          <c:h val="0.68721362113534346"/>
        </c:manualLayout>
      </c:layout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  <c:txPr>
        <a:bodyPr/>
        <a:lstStyle/>
        <a:p>
          <a:pPr>
            <a:defRPr sz="1600">
              <a:solidFill>
                <a:srgbClr val="2F0EF2"/>
              </a:solidFill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EVASIONE DELLE PRATICHE PERSONALI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9%</c:v>
                </c:pt>
                <c:pt idx="1">
                  <c:v>POCO 38%</c:v>
                </c:pt>
                <c:pt idx="2">
                  <c:v>ABBASTANZA  47%</c:v>
                </c:pt>
                <c:pt idx="3">
                  <c:v>MOLTO 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</c:v>
                </c:pt>
                <c:pt idx="1">
                  <c:v>8</c:v>
                </c:pt>
                <c:pt idx="2">
                  <c:v>10</c:v>
                </c:pt>
                <c:pt idx="3">
                  <c:v>1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48443878937392054"/>
          <c:y val="0.34398099450872482"/>
          <c:w val="0.49916855092774842"/>
          <c:h val="0.45092778787682802"/>
        </c:manualLayout>
      </c:layout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>
        <c:manualLayout>
          <c:xMode val="edge"/>
          <c:yMode val="edge"/>
          <c:x val="0.265802001312336"/>
          <c:y val="3.8343958205360032E-2"/>
        </c:manualLayout>
      </c:layout>
      <c:txPr>
        <a:bodyPr/>
        <a:lstStyle/>
        <a:p>
          <a:pPr>
            <a:defRPr sz="1800">
              <a:solidFill>
                <a:srgbClr val="2F0E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ASSEMBLEE GENITORI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66CCFF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9%</c:v>
                </c:pt>
                <c:pt idx="1">
                  <c:v>SCARSO  19%</c:v>
                </c:pt>
                <c:pt idx="2">
                  <c:v>SUFFICIENTE  48%</c:v>
                </c:pt>
                <c:pt idx="3">
                  <c:v>BUONO  24%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10</c:v>
                </c:pt>
                <c:pt idx="3">
                  <c:v>5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6169951763550319"/>
          <c:y val="0.4073229000438609"/>
          <c:w val="0.42327711333653256"/>
          <c:h val="0.59267709995613915"/>
        </c:manualLayout>
      </c:layout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  <c:txPr>
        <a:bodyPr/>
        <a:lstStyle/>
        <a:p>
          <a:pPr>
            <a:defRPr sz="1600">
              <a:solidFill>
                <a:srgbClr val="2F0E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INCONTRI - CONSEGNA SCHEDE VALUTAZIONE</c:v>
                </c:pt>
              </c:strCache>
            </c:strRef>
          </c:tx>
          <c:dPt>
            <c:idx val="0"/>
            <c:spPr>
              <a:solidFill>
                <a:srgbClr val="66FF33"/>
              </a:solidFill>
            </c:spPr>
          </c:dPt>
          <c:dPt>
            <c:idx val="1"/>
            <c:spPr>
              <a:solidFill>
                <a:srgbClr val="66CCFF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0%</c:v>
                </c:pt>
                <c:pt idx="1">
                  <c:v>SCARSO  8%</c:v>
                </c:pt>
                <c:pt idx="2">
                  <c:v>SUFFICIENTE  48%</c:v>
                </c:pt>
                <c:pt idx="3">
                  <c:v>BUONO  38%</c:v>
                </c:pt>
                <c:pt idx="4">
                  <c:v>OTTIMO  8%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10</c:v>
                </c:pt>
                <c:pt idx="3">
                  <c:v>9</c:v>
                </c:pt>
                <c:pt idx="4">
                  <c:v>1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8447674906912284"/>
          <c:y val="0.4994065783316603"/>
          <c:w val="0.39774559758111927"/>
          <c:h val="0.48524694740294283"/>
        </c:manualLayout>
      </c:layout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66FF33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4"/>
                <c:pt idx="0">
                  <c:v>AUMENTANDO I COLLOQUI INDIVIDUALI  27%</c:v>
                </c:pt>
                <c:pt idx="1">
                  <c:v>ATTRAVERSO UN SITO INTERNET DELLA SCUOLA  27%</c:v>
                </c:pt>
                <c:pt idx="2">
                  <c:v>ATTRAVERSO UN MAGGIORE COINVOLGIMENTO DEI RAPPRESENTANTI DEI GENITORI  38%</c:v>
                </c:pt>
                <c:pt idx="3">
                  <c:v>ATTRAVERSO LA PUBBLICAZIONE DI UN ALBO APPOSITO   8%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6</c:v>
                </c:pt>
                <c:pt idx="1">
                  <c:v>6</c:v>
                </c:pt>
                <c:pt idx="2">
                  <c:v>9</c:v>
                </c:pt>
                <c:pt idx="3">
                  <c:v>1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2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2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200" b="1"/>
            </a:pPr>
            <a:endParaRPr lang="it-IT"/>
          </a:p>
        </c:txPr>
      </c:legendEntry>
      <c:legendEntry>
        <c:idx val="4"/>
        <c:delete val="1"/>
      </c:legendEntry>
      <c:layout>
        <c:manualLayout>
          <c:xMode val="edge"/>
          <c:yMode val="edge"/>
          <c:x val="0.6020572698196941"/>
          <c:y val="0.10547282177357239"/>
          <c:w val="0.38858605146879233"/>
          <c:h val="0.89452717822642758"/>
        </c:manualLayout>
      </c:layout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2"/>
                <c:pt idx="0">
                  <c:v>SI   80%</c:v>
                </c:pt>
                <c:pt idx="1">
                  <c:v>NO  20%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17</c:v>
                </c:pt>
                <c:pt idx="1">
                  <c:v>4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24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2400" b="1"/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7185847597149434"/>
          <c:y val="0.30001539796746829"/>
          <c:w val="0.2715387160292691"/>
          <c:h val="0.45943238940735687"/>
        </c:manualLayout>
      </c:layout>
      <c:txPr>
        <a:bodyPr/>
        <a:lstStyle/>
        <a:p>
          <a:pPr>
            <a:defRPr sz="2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66FF33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5"/>
                <c:pt idx="0">
                  <c:v>MATERIE CURRICULARI  30%</c:v>
                </c:pt>
                <c:pt idx="1">
                  <c:v>DISAGIO -  HANDICAP  12%</c:v>
                </c:pt>
                <c:pt idx="2">
                  <c:v>INFORMATICA  17%</c:v>
                </c:pt>
                <c:pt idx="3">
                  <c:v>DIDATTICA INTERCULTURALE  33%</c:v>
                </c:pt>
                <c:pt idx="4">
                  <c:v>MUSICA - TEATRO  8%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7</c:v>
                </c:pt>
                <c:pt idx="1">
                  <c:v>3</c:v>
                </c:pt>
                <c:pt idx="2">
                  <c:v>4</c:v>
                </c:pt>
                <c:pt idx="3">
                  <c:v>8</c:v>
                </c:pt>
                <c:pt idx="4">
                  <c:v>2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1000" b="1"/>
            </a:pPr>
            <a:endParaRPr lang="it-IT"/>
          </a:p>
        </c:txPr>
      </c:legendEntry>
      <c:layout>
        <c:manualLayout>
          <c:xMode val="edge"/>
          <c:yMode val="edge"/>
          <c:x val="0.64018039273988248"/>
          <c:y val="0.19781722146010061"/>
          <c:w val="0.35777619882911088"/>
          <c:h val="0.67547617047883013"/>
        </c:manualLayout>
      </c:layout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  <c:txPr>
        <a:bodyPr/>
        <a:lstStyle/>
        <a:p>
          <a:pPr>
            <a:defRPr sz="1600">
              <a:solidFill>
                <a:srgbClr val="2F0EF2"/>
              </a:solidFill>
            </a:defRPr>
          </a:pPr>
          <a:endParaRPr lang="it-IT"/>
        </a:p>
      </c:txPr>
    </c:title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DISPONIBILITA' ALL'INDIVIDUAZIONE DI PROBLEMI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0%</c:v>
                </c:pt>
                <c:pt idx="1">
                  <c:v>POCO 19%</c:v>
                </c:pt>
                <c:pt idx="2">
                  <c:v>ABBASTANZA 67%</c:v>
                </c:pt>
                <c:pt idx="3">
                  <c:v>MOLTO 14%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4</c:v>
                </c:pt>
                <c:pt idx="2">
                  <c:v>14</c:v>
                </c:pt>
                <c:pt idx="3">
                  <c:v>3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1885234090276509"/>
          <c:y val="0.25211153377754142"/>
          <c:w val="0.36546149437686026"/>
          <c:h val="0.40462752666648"/>
        </c:manualLayout>
      </c:layout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9%</c:v>
                </c:pt>
                <c:pt idx="1">
                  <c:v>POCO 42%</c:v>
                </c:pt>
                <c:pt idx="2">
                  <c:v>ABBASTANZA 38 %</c:v>
                </c:pt>
                <c:pt idx="3">
                  <c:v>MOLTO 11%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</c:v>
                </c:pt>
                <c:pt idx="1">
                  <c:v>9</c:v>
                </c:pt>
                <c:pt idx="2">
                  <c:v>8</c:v>
                </c:pt>
                <c:pt idx="3">
                  <c:v>2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LEI RITIENE CHE I DOCENTI DISCUTANO CON REGOLARE FREQUENZA LE MODALITA' PER MIGLIORARE L'APPRENDIMENTO DEGLI ALUNNI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10%</c:v>
                </c:pt>
                <c:pt idx="1">
                  <c:v>POCO 62%</c:v>
                </c:pt>
                <c:pt idx="2">
                  <c:v>ABBASTANZA 24%</c:v>
                </c:pt>
                <c:pt idx="3">
                  <c:v>MOLTO  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</c:v>
                </c:pt>
                <c:pt idx="1">
                  <c:v>13</c:v>
                </c:pt>
                <c:pt idx="2">
                  <c:v>5</c:v>
                </c:pt>
                <c:pt idx="3">
                  <c:v>1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4%</c:v>
                </c:pt>
                <c:pt idx="1">
                  <c:v>POCO 48%</c:v>
                </c:pt>
                <c:pt idx="2">
                  <c:v>ABBASTANZA  39%</c:v>
                </c:pt>
                <c:pt idx="3">
                  <c:v>MOLTO  9%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</c:v>
                </c:pt>
                <c:pt idx="1">
                  <c:v>10</c:v>
                </c:pt>
                <c:pt idx="2">
                  <c:v>8</c:v>
                </c:pt>
                <c:pt idx="3">
                  <c:v>2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4%</c:v>
                </c:pt>
                <c:pt idx="1">
                  <c:v>POCO  43%</c:v>
                </c:pt>
                <c:pt idx="2">
                  <c:v>ABBASTANZA  38%</c:v>
                </c:pt>
                <c:pt idx="3">
                  <c:v>MOLTO 15%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</c:v>
                </c:pt>
                <c:pt idx="1">
                  <c:v>9</c:v>
                </c:pt>
                <c:pt idx="2">
                  <c:v>8</c:v>
                </c:pt>
                <c:pt idx="3">
                  <c:v>3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1860318241469858"/>
          <c:y val="0.2092818068048167"/>
          <c:w val="0.36889681758530196"/>
          <c:h val="0.39007446038197069"/>
        </c:manualLayout>
      </c:layout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4%</c:v>
                </c:pt>
                <c:pt idx="1">
                  <c:v>POCO  39%</c:v>
                </c:pt>
                <c:pt idx="2">
                  <c:v>ABBASTANZA 53%</c:v>
                </c:pt>
                <c:pt idx="3">
                  <c:v>MOLTO 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</c:v>
                </c:pt>
                <c:pt idx="1">
                  <c:v>8</c:v>
                </c:pt>
                <c:pt idx="2">
                  <c:v>11</c:v>
                </c:pt>
                <c:pt idx="3">
                  <c:v>1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0%</c:v>
                </c:pt>
                <c:pt idx="1">
                  <c:v>POCO  28%</c:v>
                </c:pt>
                <c:pt idx="2">
                  <c:v>ABBASTANZA  67%</c:v>
                </c:pt>
                <c:pt idx="3">
                  <c:v>MOLTO  5%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6</c:v>
                </c:pt>
                <c:pt idx="2">
                  <c:v>14</c:v>
                </c:pt>
                <c:pt idx="3">
                  <c:v>1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4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4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4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400" b="1"/>
            </a:pPr>
            <a:endParaRPr lang="it-IT"/>
          </a:p>
        </c:txPr>
      </c:legendEntry>
      <c:layout/>
      <c:txPr>
        <a:bodyPr/>
        <a:lstStyle/>
        <a:p>
          <a:pPr>
            <a:defRPr sz="2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olo isosce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olo rettango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olo isosce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1" name="Connettore 1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11/12/2014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5778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/>
              <a:t>RISULTATI </a:t>
            </a:r>
            <a:br>
              <a:rPr lang="it-IT" b="1" dirty="0" smtClean="0"/>
            </a:br>
            <a:r>
              <a:rPr lang="it-IT" b="1" dirty="0" smtClean="0"/>
              <a:t>QUESTIONARIO DELLE ATTESE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600" dirty="0" smtClean="0"/>
              <a:t> </a:t>
            </a: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>DOCENTI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AS 2014/2015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00240"/>
            <a:ext cx="8229600" cy="2714644"/>
          </a:xfrm>
        </p:spPr>
        <p:txBody>
          <a:bodyPr/>
          <a:lstStyle/>
          <a:p>
            <a:r>
              <a:rPr lang="it-IT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RAPPORTI SCUOLA FAMIGLIA</a:t>
            </a:r>
            <a:endParaRPr lang="it-IT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500098" y="1000108"/>
            <a:ext cx="9644098" cy="66641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b="1" dirty="0" smtClean="0">
                <a:solidFill>
                  <a:srgbClr val="FFFF00"/>
                </a:solidFill>
              </a:rPr>
              <a:t>Esprima la sua valutazione sull’ efficacia di ognuna delle seguenti modalità di incontro scuola famiglia rispetto al successo formativo degli alunni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71472" y="3143248"/>
            <a:ext cx="857252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-428660" y="1285860"/>
          <a:ext cx="4786346" cy="178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co 6"/>
          <p:cNvGraphicFramePr/>
          <p:nvPr/>
        </p:nvGraphicFramePr>
        <p:xfrm>
          <a:off x="4214810" y="1785926"/>
          <a:ext cx="4500594" cy="1714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co 7"/>
          <p:cNvGraphicFramePr/>
          <p:nvPr/>
        </p:nvGraphicFramePr>
        <p:xfrm>
          <a:off x="-285784" y="3571876"/>
          <a:ext cx="5072098" cy="19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afico 8"/>
          <p:cNvGraphicFramePr/>
          <p:nvPr/>
        </p:nvGraphicFramePr>
        <p:xfrm>
          <a:off x="4572000" y="4357694"/>
          <a:ext cx="4286280" cy="2000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3600" b="1" dirty="0" smtClean="0">
                <a:solidFill>
                  <a:srgbClr val="FFFF00"/>
                </a:solidFill>
              </a:rPr>
              <a:t>Come è possibile rendere più efficace la comunicazione scuola famiglia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428596" y="1857364"/>
          <a:ext cx="8286808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2714620"/>
            <a:ext cx="8229600" cy="139903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900" b="1" u="sng" dirty="0" smtClean="0"/>
              <a:t>FORMAZIONE IN SERVIZIO DEI DOCENTI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001156" cy="1142984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>
                <a:solidFill>
                  <a:srgbClr val="FFFF00"/>
                </a:solidFill>
              </a:rPr>
              <a:t>Parteciperebbe ad  attività di formazione/aggiornamento organizzate dalla </a:t>
            </a:r>
            <a:r>
              <a:rPr lang="it-IT" sz="2400" b="1" dirty="0" smtClean="0">
                <a:solidFill>
                  <a:srgbClr val="FFFF00"/>
                </a:solidFill>
              </a:rPr>
              <a:t>scuola</a:t>
            </a:r>
            <a:endParaRPr lang="it-IT" sz="2400" b="1" cap="none" dirty="0"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</p:txBody>
      </p:sp>
      <p:graphicFrame>
        <p:nvGraphicFramePr>
          <p:cNvPr id="3" name="Grafico 2"/>
          <p:cNvGraphicFramePr/>
          <p:nvPr/>
        </p:nvGraphicFramePr>
        <p:xfrm>
          <a:off x="428596" y="1428736"/>
          <a:ext cx="7215238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-1285916" y="3334910"/>
            <a:ext cx="106442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algn="ctr"/>
            <a:r>
              <a:rPr lang="it-IT" sz="24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In quali ambiti,relativamente alla scuola in cui opera</a:t>
            </a:r>
            <a:r>
              <a:rPr lang="it-IT" sz="24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,</a:t>
            </a:r>
          </a:p>
          <a:p>
            <a:pPr lvl="2" algn="ctr"/>
            <a:r>
              <a:rPr lang="it-IT" sz="24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riterrebbe </a:t>
            </a:r>
            <a:r>
              <a:rPr lang="it-IT" sz="24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importante organizzare dei percorsi formativi:</a:t>
            </a:r>
          </a:p>
        </p:txBody>
      </p:sp>
      <p:graphicFrame>
        <p:nvGraphicFramePr>
          <p:cNvPr id="5" name="Grafico 4"/>
          <p:cNvGraphicFramePr/>
          <p:nvPr/>
        </p:nvGraphicFramePr>
        <p:xfrm>
          <a:off x="2714612" y="4500570"/>
          <a:ext cx="6215106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1142984"/>
            <a:ext cx="8686800" cy="4286280"/>
          </a:xfrm>
        </p:spPr>
        <p:txBody>
          <a:bodyPr>
            <a:normAutofit/>
          </a:bodyPr>
          <a:lstStyle/>
          <a:p>
            <a:pPr algn="ctr"/>
            <a:r>
              <a:rPr lang="it-IT" b="1" u="sng" dirty="0" smtClean="0"/>
              <a:t>PROCESSO  DECISIONALE  E DECISIONI  INTERNE</a:t>
            </a:r>
            <a:endParaRPr lang="it-IT" dirty="0"/>
          </a:p>
        </p:txBody>
      </p:sp>
    </p:spTree>
    <p:custDataLst>
      <p:tags r:id="rId1"/>
    </p:custData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571536" y="928670"/>
            <a:ext cx="9715536" cy="357190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2700" b="1" dirty="0" smtClean="0">
                <a:solidFill>
                  <a:srgbClr val="FFFF00"/>
                </a:solidFill>
              </a:rPr>
              <a:t>ESPRIMA UN GIUDIZIO RELATIVO ALLE SEGUENTI COMPETENZE DELLA SEGRETERIA ED ALLA GESTIONE DEL PERSONALE ATA</a:t>
            </a:r>
            <a:r>
              <a:rPr lang="it-IT" sz="2200" b="1" dirty="0" smtClean="0"/>
              <a:t/>
            </a:r>
            <a:br>
              <a:rPr lang="it-IT" sz="2200" b="1" dirty="0" smtClean="0"/>
            </a:br>
            <a:r>
              <a:rPr lang="it-IT" sz="2200" b="1" dirty="0" smtClean="0"/>
              <a:t/>
            </a:r>
            <a:br>
              <a:rPr lang="it-IT" sz="2200" b="1" dirty="0" smtClean="0"/>
            </a:br>
            <a:r>
              <a:rPr lang="it-IT" sz="2200" b="1" dirty="0" smtClean="0"/>
              <a:t/>
            </a:r>
            <a:br>
              <a:rPr lang="it-IT" sz="2200" b="1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6" name="Grafico 5"/>
          <p:cNvGraphicFramePr/>
          <p:nvPr/>
        </p:nvGraphicFramePr>
        <p:xfrm>
          <a:off x="3714744" y="3071810"/>
          <a:ext cx="5143536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co 6"/>
          <p:cNvGraphicFramePr/>
          <p:nvPr/>
        </p:nvGraphicFramePr>
        <p:xfrm>
          <a:off x="0" y="4500570"/>
          <a:ext cx="5214942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fico 7"/>
          <p:cNvGraphicFramePr/>
          <p:nvPr/>
        </p:nvGraphicFramePr>
        <p:xfrm>
          <a:off x="0" y="1214422"/>
          <a:ext cx="5786446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400" b="1" cap="none" dirty="0" smtClean="0"/>
              <a:t> </a:t>
            </a:r>
            <a:r>
              <a:rPr lang="it-IT" sz="2700" b="1" cap="none" dirty="0" smtClean="0">
                <a:solidFill>
                  <a:srgbClr val="FFFF00"/>
                </a:solidFill>
              </a:rPr>
              <a:t>LEI RITIENE CHE </a:t>
            </a:r>
            <a:r>
              <a:rPr lang="it-IT" sz="2700" b="1" cap="none" dirty="0" err="1" smtClean="0">
                <a:solidFill>
                  <a:srgbClr val="FFFF00"/>
                </a:solidFill>
              </a:rPr>
              <a:t>CI</a:t>
            </a:r>
            <a:r>
              <a:rPr lang="it-IT" sz="2700" b="1" cap="none" dirty="0" smtClean="0">
                <a:solidFill>
                  <a:srgbClr val="FFFF00"/>
                </a:solidFill>
              </a:rPr>
              <a:t> SIA UN EFFICACE DIALOGO PROFESSIONALE TRA DOCENTI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714348" y="1142984"/>
          <a:ext cx="6072230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/>
          <p:cNvGraphicFramePr/>
          <p:nvPr/>
        </p:nvGraphicFramePr>
        <p:xfrm>
          <a:off x="714348" y="4357694"/>
          <a:ext cx="7715304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ttangolo 5"/>
          <p:cNvSpPr/>
          <p:nvPr/>
        </p:nvSpPr>
        <p:spPr>
          <a:xfrm>
            <a:off x="0" y="3286124"/>
            <a:ext cx="900115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LEI RITIENE CHE I DOCENTI DISCUTANO CON REGOLARE FREQUENZA LE MODALITA’ PER MIGLIORARE L’APPRENDIMENTO </a:t>
            </a:r>
            <a:r>
              <a:rPr lang="it-IT" sz="24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DEGLI</a:t>
            </a:r>
            <a:r>
              <a:rPr lang="it-IT" sz="22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ALUNNI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rmAutofit/>
          </a:bodyPr>
          <a:lstStyle/>
          <a:p>
            <a:pPr lvl="0" algn="ctr"/>
            <a:r>
              <a:rPr lang="it-IT" sz="2400" b="1" dirty="0" smtClean="0">
                <a:solidFill>
                  <a:srgbClr val="FFFF00"/>
                </a:solidFill>
              </a:rPr>
              <a:t>LEI RITIENE CHE </a:t>
            </a:r>
            <a:r>
              <a:rPr lang="it-IT" sz="2400" b="1" dirty="0" err="1" smtClean="0">
                <a:solidFill>
                  <a:srgbClr val="FFFF00"/>
                </a:solidFill>
              </a:rPr>
              <a:t>CI</a:t>
            </a:r>
            <a:r>
              <a:rPr lang="it-IT" sz="2400" b="1" dirty="0" smtClean="0">
                <a:solidFill>
                  <a:srgbClr val="FFFF00"/>
                </a:solidFill>
              </a:rPr>
              <a:t> SIA UNA EFFICACE COMUNICAZIONE TRA PERSONALE AMMINISTRATIVO ED INSEGNANTI</a:t>
            </a:r>
            <a:r>
              <a:rPr lang="it-IT" sz="2200" dirty="0" smtClean="0">
                <a:solidFill>
                  <a:srgbClr val="FFFF00"/>
                </a:solidFill>
              </a:rPr>
              <a:t/>
            </a:r>
            <a:br>
              <a:rPr lang="it-IT" sz="2200" dirty="0" smtClean="0">
                <a:solidFill>
                  <a:srgbClr val="FFFF00"/>
                </a:solidFill>
              </a:rPr>
            </a:br>
            <a:endParaRPr lang="it-IT" sz="2200" dirty="0">
              <a:solidFill>
                <a:srgbClr val="FFFF0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-428660" y="3500438"/>
            <a:ext cx="100013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LEI RITIENE CHE </a:t>
            </a:r>
            <a:r>
              <a:rPr lang="it-IT" sz="2400" b="1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CI</a:t>
            </a:r>
            <a:r>
              <a:rPr lang="it-IT" sz="24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FF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SIAN UN EFFICACE COLLABORAZIONE TRA INSEGNANTI E COLLABORATORI SCOLASTICI</a:t>
            </a:r>
            <a:endParaRPr lang="it-IT" sz="2400" b="1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rgbClr val="FFFF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1428728" y="1142984"/>
          <a:ext cx="6096000" cy="2317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co 6"/>
          <p:cNvGraphicFramePr/>
          <p:nvPr/>
        </p:nvGraphicFramePr>
        <p:xfrm>
          <a:off x="1285852" y="4286256"/>
          <a:ext cx="6524628" cy="2357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0"/>
            <a:ext cx="857256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it-IT" sz="2200" dirty="0" smtClean="0"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LEI RITIENE CHE GLI INSEGNANTI PROMUOVANO E MANTENGANO</a:t>
            </a:r>
            <a:r>
              <a:rPr kumimoji="0" lang="it-IT" sz="24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 BUONI RAPPORTI CON IL TERRITORIO</a:t>
            </a:r>
            <a:endParaRPr kumimoji="0" lang="it-IT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214282" y="1428736"/>
          <a:ext cx="6429420" cy="217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ttangolo 7"/>
          <p:cNvSpPr/>
          <p:nvPr/>
        </p:nvSpPr>
        <p:spPr>
          <a:xfrm>
            <a:off x="428596" y="3643314"/>
            <a:ext cx="8143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imes New Roman" pitchFamily="18" charset="0"/>
              </a:rPr>
              <a:t>LEI RITIENE CHE </a:t>
            </a:r>
            <a:r>
              <a:rPr lang="it-IT" sz="2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imes New Roman" pitchFamily="18" charset="0"/>
              </a:rPr>
              <a:t>CI</a:t>
            </a:r>
            <a:r>
              <a:rPr lang="it-IT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imes New Roman" pitchFamily="18" charset="0"/>
              </a:rPr>
              <a:t> SIA UN BUON RAPPORTO TRA SCUOLA E FAMIGLIA</a:t>
            </a:r>
            <a:endParaRPr lang="it-IT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graphicFrame>
        <p:nvGraphicFramePr>
          <p:cNvPr id="9" name="Grafico 8"/>
          <p:cNvGraphicFramePr/>
          <p:nvPr/>
        </p:nvGraphicFramePr>
        <p:xfrm>
          <a:off x="2143108" y="4357694"/>
          <a:ext cx="6572296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714356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b="1" dirty="0" smtClean="0">
                <a:solidFill>
                  <a:srgbClr val="FFFF00"/>
                </a:solidFill>
              </a:rPr>
              <a:t>Esprima la sua valutazione riguardo l' efficacia di ognuno dei seguenti momenti di incontro tra docenti rispetto la didattica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3000372"/>
            <a:ext cx="814393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Grafico 6"/>
          <p:cNvGraphicFramePr/>
          <p:nvPr/>
        </p:nvGraphicFramePr>
        <p:xfrm>
          <a:off x="0" y="1397000"/>
          <a:ext cx="5000628" cy="1889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co 7"/>
          <p:cNvGraphicFramePr/>
          <p:nvPr/>
        </p:nvGraphicFramePr>
        <p:xfrm>
          <a:off x="3786182" y="2928934"/>
          <a:ext cx="5000660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fico 8"/>
          <p:cNvGraphicFramePr/>
          <p:nvPr/>
        </p:nvGraphicFramePr>
        <p:xfrm>
          <a:off x="0" y="4429132"/>
          <a:ext cx="5786446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285784" y="785794"/>
            <a:ext cx="9429784" cy="88073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b="1" dirty="0" smtClean="0">
                <a:solidFill>
                  <a:srgbClr val="FFFF00"/>
                </a:solidFill>
              </a:rPr>
              <a:t>Esprima la sua valutazione riguardo l' efficacia di ognuno dei seguenti momenti di incontro tra docenti rispetto </a:t>
            </a:r>
            <a:br>
              <a:rPr lang="it-IT" sz="2700" b="1" dirty="0" smtClean="0">
                <a:solidFill>
                  <a:srgbClr val="FFFF00"/>
                </a:solidFill>
              </a:rPr>
            </a:br>
            <a:r>
              <a:rPr lang="it-IT" sz="2700" b="1" dirty="0" smtClean="0">
                <a:solidFill>
                  <a:srgbClr val="FFFF00"/>
                </a:solidFill>
              </a:rPr>
              <a:t>all' organizzazione della scuola</a:t>
            </a: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40558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co 3"/>
          <p:cNvGraphicFramePr/>
          <p:nvPr/>
        </p:nvGraphicFramePr>
        <p:xfrm>
          <a:off x="-357222" y="1142984"/>
          <a:ext cx="4857752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afico 4"/>
          <p:cNvGraphicFramePr/>
          <p:nvPr/>
        </p:nvGraphicFramePr>
        <p:xfrm>
          <a:off x="3286116" y="2285992"/>
          <a:ext cx="5572164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Grafico 5"/>
          <p:cNvGraphicFramePr/>
          <p:nvPr/>
        </p:nvGraphicFramePr>
        <p:xfrm>
          <a:off x="-785850" y="4071942"/>
          <a:ext cx="6000792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2360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 smtClean="0">
                <a:solidFill>
                  <a:srgbClr val="FFFF00"/>
                </a:solidFill>
              </a:rPr>
              <a:t>A suo avviso nella scuola occorrerebbe dedicare più tempo a:</a:t>
            </a: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928794" y="3071810"/>
            <a:ext cx="65722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0" y="1397000"/>
          <a:ext cx="9001156" cy="4460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347</TotalTime>
  <Words>239</Words>
  <PresentationFormat>Presentazione su schermo (4:3)</PresentationFormat>
  <Paragraphs>34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Verve</vt:lpstr>
      <vt:lpstr>  RISULTATI  QUESTIONARIO DELLE ATTESE   DOCENTI AS 2014/2015  </vt:lpstr>
      <vt:lpstr>PROCESSO  DECISIONALE  E DECISIONI  INTERNE</vt:lpstr>
      <vt:lpstr>   ESPRIMA UN GIUDIZIO RELATIVO ALLE SEGUENTI COMPETENZE DELLA SEGRETERIA ED ALLA GESTIONE DEL PERSONALE ATA     </vt:lpstr>
      <vt:lpstr> LEI RITIENE CHE CI SIA UN EFFICACE DIALOGO PROFESSIONALE TRA DOCENTI </vt:lpstr>
      <vt:lpstr>LEI RITIENE CHE CI SIA UNA EFFICACE COMUNICAZIONE TRA PERSONALE AMMINISTRATIVO ED INSEGNANTI </vt:lpstr>
      <vt:lpstr> </vt:lpstr>
      <vt:lpstr>Esprima la sua valutazione riguardo l' efficacia di ognuno dei seguenti momenti di incontro tra docenti rispetto la didattica  </vt:lpstr>
      <vt:lpstr>Esprima la sua valutazione riguardo l' efficacia di ognuno dei seguenti momenti di incontro tra docenti rispetto  all' organizzazione della scuola  </vt:lpstr>
      <vt:lpstr>A suo avviso nella scuola occorrerebbe dedicare più tempo a:  </vt:lpstr>
      <vt:lpstr>RAPPORTI SCUOLA FAMIGLIA</vt:lpstr>
      <vt:lpstr>Esprima la sua valutazione sull’ efficacia di ognuna delle seguenti modalità di incontro scuola famiglia rispetto al successo formativo degli alunni  </vt:lpstr>
      <vt:lpstr>Come è possibile rendere più efficace la comunicazione scuola famiglia </vt:lpstr>
      <vt:lpstr>FORMAZIONE IN SERVIZIO DEI DOCENTI </vt:lpstr>
      <vt:lpstr>Parteciperebbe ad  attività di formazione/aggiornamento organizzate dalla scuola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User</cp:lastModifiedBy>
  <cp:revision>188</cp:revision>
  <dcterms:created xsi:type="dcterms:W3CDTF">2014-11-26T17:07:38Z</dcterms:created>
  <dcterms:modified xsi:type="dcterms:W3CDTF">2014-12-11T19:04:11Z</dcterms:modified>
</cp:coreProperties>
</file>