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8" r:id="rId3"/>
    <p:sldId id="256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99"/>
    <a:srgbClr val="CC00CC"/>
    <a:srgbClr val="66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explosion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15%</c:v>
                </c:pt>
                <c:pt idx="1">
                  <c:v>NO  85%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</c:v>
                </c:pt>
                <c:pt idx="1">
                  <c:v>51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CC00CC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cat>
            <c:strRef>
              <c:f>Foglio1!$A$2:$A$5</c:f>
              <c:strCache>
                <c:ptCount val="2"/>
                <c:pt idx="0">
                  <c:v>FAMILIARI  51%</c:v>
                </c:pt>
                <c:pt idx="1">
                  <c:v>AMICI 49%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31</c:v>
                </c:pt>
                <c:pt idx="1">
                  <c:v>32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66CCFF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2"/>
                <c:pt idx="0">
                  <c:v>MENO DI TRE ORE 68%</c:v>
                </c:pt>
                <c:pt idx="1">
                  <c:v>PIU' DI TRE ORE 32%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9479350676930163"/>
          <c:y val="0.27551093255690251"/>
          <c:w val="0.30520649323069887"/>
          <c:h val="0.44008930821131609"/>
        </c:manualLayout>
      </c:layout>
      <c:txPr>
        <a:bodyPr/>
        <a:lstStyle/>
        <a:p>
          <a:pPr>
            <a:defRPr sz="1200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66CCFF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2"/>
                <c:pt idx="0">
                  <c:v>MENO DI TRE  75%</c:v>
                </c:pt>
                <c:pt idx="1">
                  <c:v>PIU' DI TRE  25%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45</c:v>
                </c:pt>
                <c:pt idx="1">
                  <c:v>13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200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PER NULLA  5%</c:v>
                </c:pt>
                <c:pt idx="1">
                  <c:v>POCO 20 %</c:v>
                </c:pt>
                <c:pt idx="2">
                  <c:v>SUFFICIENTEMENTE 57 %</c:v>
                </c:pt>
                <c:pt idx="3">
                  <c:v>MOLTO 14 %</c:v>
                </c:pt>
                <c:pt idx="4">
                  <c:v>OTTIMO 4 %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3</c:v>
                </c:pt>
                <c:pt idx="1">
                  <c:v>12</c:v>
                </c:pt>
                <c:pt idx="2">
                  <c:v>33</c:v>
                </c:pt>
                <c:pt idx="3">
                  <c:v>8</c:v>
                </c:pt>
                <c:pt idx="4">
                  <c:v>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2%</c:v>
                </c:pt>
                <c:pt idx="1">
                  <c:v>SCARSO 35%</c:v>
                </c:pt>
                <c:pt idx="2">
                  <c:v>SUFFICIENTE 30%</c:v>
                </c:pt>
                <c:pt idx="3">
                  <c:v>BUONO 33%</c:v>
                </c:pt>
                <c:pt idx="4">
                  <c:v>OTTIMO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</c:v>
                </c:pt>
                <c:pt idx="1">
                  <c:v>21</c:v>
                </c:pt>
                <c:pt idx="2">
                  <c:v>18</c:v>
                </c:pt>
                <c:pt idx="3">
                  <c:v>15</c:v>
                </c:pt>
                <c:pt idx="4">
                  <c:v>0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PER NULLA  29%</c:v>
                </c:pt>
                <c:pt idx="1">
                  <c:v>POCO  38%</c:v>
                </c:pt>
                <c:pt idx="2">
                  <c:v>SUFFICIENTEMENTE  27%</c:v>
                </c:pt>
                <c:pt idx="3">
                  <c:v>MOLTO 6%</c:v>
                </c:pt>
                <c:pt idx="4">
                  <c:v>OTTIMO 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14</c:v>
                </c:pt>
                <c:pt idx="1">
                  <c:v>18</c:v>
                </c:pt>
                <c:pt idx="2">
                  <c:v>13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1%</c:v>
                </c:pt>
                <c:pt idx="1">
                  <c:v>SCARSO  23%</c:v>
                </c:pt>
                <c:pt idx="2">
                  <c:v>SUFFICIENTE  34%</c:v>
                </c:pt>
                <c:pt idx="3">
                  <c:v>BUONO   35%</c:v>
                </c:pt>
                <c:pt idx="4">
                  <c:v>OTTIMO  7%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14</c:v>
                </c:pt>
                <c:pt idx="2">
                  <c:v>20</c:v>
                </c:pt>
                <c:pt idx="3">
                  <c:v>21</c:v>
                </c:pt>
                <c:pt idx="4">
                  <c:v>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6290978734176629E-2"/>
          <c:y val="8.5408927183173288E-3"/>
          <c:w val="0.7243625990273812"/>
          <c:h val="0.9373667867323388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1%</c:v>
                </c:pt>
                <c:pt idx="1">
                  <c:v>SCARSO  18%</c:v>
                </c:pt>
                <c:pt idx="2">
                  <c:v>SUFFICIENTE  47%</c:v>
                </c:pt>
                <c:pt idx="3">
                  <c:v>BUONO  26%</c:v>
                </c:pt>
                <c:pt idx="4">
                  <c:v>OTTIMO  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11</c:v>
                </c:pt>
                <c:pt idx="2">
                  <c:v>28</c:v>
                </c:pt>
                <c:pt idx="3">
                  <c:v>16</c:v>
                </c:pt>
                <c:pt idx="4">
                  <c:v>3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cat>
            <c:strRef>
              <c:f>Foglio1!$A$2:$A$6</c:f>
              <c:strCache>
                <c:ptCount val="5"/>
                <c:pt idx="0">
                  <c:v>SEVERO E RIGOROSO  3%</c:v>
                </c:pt>
                <c:pt idx="1">
                  <c:v>SEVERO,MA DISPONIBILE AL COLLOQUIO   36%</c:v>
                </c:pt>
                <c:pt idx="2">
                  <c:v>AMICHEVOLE,MA ATTENTO ALLE REGOLE  44%</c:v>
                </c:pt>
                <c:pt idx="3">
                  <c:v>CONFIDENZIALE  7%</c:v>
                </c:pt>
                <c:pt idx="4">
                  <c:v>NON SONO INFLUENZATO DALL'ATTEGGIAMENTO  DELL'INSEGNANTE  10%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2</c:v>
                </c:pt>
                <c:pt idx="1">
                  <c:v>24</c:v>
                </c:pt>
                <c:pt idx="2">
                  <c:v>29</c:v>
                </c:pt>
                <c:pt idx="3">
                  <c:v>5</c:v>
                </c:pt>
                <c:pt idx="4">
                  <c:v>7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05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Pt>
            <c:idx val="7"/>
            <c:spPr>
              <a:solidFill>
                <a:srgbClr val="00FFFF"/>
              </a:solidFill>
            </c:spPr>
          </c:dPt>
          <c:dPt>
            <c:idx val="8"/>
            <c:spPr>
              <a:solidFill>
                <a:schemeClr val="bg1">
                  <a:lumMod val="65000"/>
                </a:schemeClr>
              </a:solidFill>
            </c:spPr>
          </c:dPt>
          <c:cat>
            <c:strRef>
              <c:f>Foglio1!$A$2:$A$10</c:f>
              <c:strCache>
                <c:ptCount val="9"/>
                <c:pt idx="0">
                  <c:v>CORSI DI CINEMA,TEATRO E MUSICA  13%</c:v>
                </c:pt>
                <c:pt idx="1">
                  <c:v>EDUCAZIONE ALLA SOCIALITA'  3%</c:v>
                </c:pt>
                <c:pt idx="2">
                  <c:v>POTENZIAMENTO LINGUE STRANIERE  21%</c:v>
                </c:pt>
                <c:pt idx="3">
                  <c:v>POTENZIAMENTO LINGUA ITALIANA  2%</c:v>
                </c:pt>
                <c:pt idx="4">
                  <c:v>PROGETTI DI TIPO CREATIVO - ESPRESSIVO  10%</c:v>
                </c:pt>
                <c:pt idx="5">
                  <c:v>INFORMATICA  13%</c:v>
                </c:pt>
                <c:pt idx="6">
                  <c:v>POTENZIAMENTO DEL METODO DI STUDIO  6%</c:v>
                </c:pt>
                <c:pt idx="7">
                  <c:v>ATTIVITA' SPORTIVE 25%</c:v>
                </c:pt>
                <c:pt idx="8">
                  <c:v>ALTRO  7%</c:v>
                </c:pt>
              </c:strCache>
            </c:strRef>
          </c:cat>
          <c:val>
            <c:numRef>
              <c:f>Foglio1!$B$2:$B$10</c:f>
              <c:numCache>
                <c:formatCode>General</c:formatCode>
                <c:ptCount val="9"/>
                <c:pt idx="0">
                  <c:v>12</c:v>
                </c:pt>
                <c:pt idx="1">
                  <c:v>3</c:v>
                </c:pt>
                <c:pt idx="2">
                  <c:v>19</c:v>
                </c:pt>
                <c:pt idx="3">
                  <c:v>2</c:v>
                </c:pt>
                <c:pt idx="4">
                  <c:v>9</c:v>
                </c:pt>
                <c:pt idx="5">
                  <c:v>12</c:v>
                </c:pt>
                <c:pt idx="6">
                  <c:v>6</c:v>
                </c:pt>
                <c:pt idx="7">
                  <c:v>22</c:v>
                </c:pt>
                <c:pt idx="8">
                  <c:v>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1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45%</c:v>
                </c:pt>
                <c:pt idx="1">
                  <c:v>NO  55%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26</c:v>
                </c:pt>
                <c:pt idx="1">
                  <c:v>33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66CCFF"/>
              </a:solidFill>
            </c:spPr>
          </c:dPt>
          <c:cat>
            <c:strRef>
              <c:f>Foglio1!$A$2:$A$6</c:f>
              <c:strCache>
                <c:ptCount val="5"/>
                <c:pt idx="0">
                  <c:v>ALLA PRESIDENZA  30%</c:v>
                </c:pt>
                <c:pt idx="1">
                  <c:v>ALLA VICEPRESIDENZA  35%</c:v>
                </c:pt>
                <c:pt idx="2">
                  <c:v>AL COORDINATORE DI CLASSE  42%</c:v>
                </c:pt>
                <c:pt idx="3">
                  <c:v>AI COMPAGNI  13%</c:v>
                </c:pt>
                <c:pt idx="4">
                  <c:v>A NESSUNO  12%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18</c:v>
                </c:pt>
                <c:pt idx="1">
                  <c:v>2</c:v>
                </c:pt>
                <c:pt idx="2">
                  <c:v>25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Foglio1!$A$2:$A$3</c:f>
              <c:strCache>
                <c:ptCount val="2"/>
                <c:pt idx="0">
                  <c:v>SI  51%</c:v>
                </c:pt>
                <c:pt idx="1">
                  <c:v>NO  49%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30</c:v>
                </c:pt>
                <c:pt idx="1">
                  <c:v>27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NULLA  8%</c:v>
                </c:pt>
                <c:pt idx="1">
                  <c:v>POCO  18%</c:v>
                </c:pt>
                <c:pt idx="2">
                  <c:v>SUFFICIENTEMENTE  38%</c:v>
                </c:pt>
                <c:pt idx="3">
                  <c:v>MOLTO  36%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11</c:v>
                </c:pt>
                <c:pt idx="2">
                  <c:v>23</c:v>
                </c:pt>
                <c:pt idx="3">
                  <c:v>17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12%</c:v>
                </c:pt>
                <c:pt idx="1">
                  <c:v>POCO  26%</c:v>
                </c:pt>
                <c:pt idx="2">
                  <c:v>ABBASTANZA  50%</c:v>
                </c:pt>
                <c:pt idx="3">
                  <c:v>MOLTO  22%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</c:v>
                </c:pt>
                <c:pt idx="1">
                  <c:v>13</c:v>
                </c:pt>
                <c:pt idx="2">
                  <c:v>30</c:v>
                </c:pt>
                <c:pt idx="3">
                  <c:v>9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7%</c:v>
                </c:pt>
                <c:pt idx="1">
                  <c:v>POCO  23%</c:v>
                </c:pt>
                <c:pt idx="2">
                  <c:v>ABBASTANZA   60%</c:v>
                </c:pt>
                <c:pt idx="3">
                  <c:v>MOLTO  10%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33</c:v>
                </c:pt>
                <c:pt idx="3">
                  <c:v>11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 7%</c:v>
                </c:pt>
                <c:pt idx="2">
                  <c:v>ABBASTANZA   33%</c:v>
                </c:pt>
                <c:pt idx="3">
                  <c:v>MOLTO  60%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20</c:v>
                </c:pt>
                <c:pt idx="3">
                  <c:v>34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3%</c:v>
                </c:pt>
                <c:pt idx="1">
                  <c:v>POCO  13%</c:v>
                </c:pt>
                <c:pt idx="2">
                  <c:v>ABBASTANZA  72%</c:v>
                </c:pt>
                <c:pt idx="3">
                  <c:v>MOLTO   7%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43</c:v>
                </c:pt>
                <c:pt idx="3">
                  <c:v>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990099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ITALIANO 51%</c:v>
                </c:pt>
                <c:pt idx="1">
                  <c:v>DIALETTO 49%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29</c:v>
                </c:pt>
                <c:pt idx="1">
                  <c:v>28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27%</c:v>
                </c:pt>
                <c:pt idx="1">
                  <c:v>NO  73%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14</c:v>
                </c:pt>
                <c:pt idx="1">
                  <c:v>44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66%</c:v>
                </c:pt>
                <c:pt idx="1">
                  <c:v>NO 34%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40</c:v>
                </c:pt>
                <c:pt idx="1">
                  <c:v>17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4"/>
                <c:pt idx="0">
                  <c:v>SI MENO DI TRE  22%</c:v>
                </c:pt>
                <c:pt idx="1">
                  <c:v>SI PIU' DI TRE  61%</c:v>
                </c:pt>
                <c:pt idx="2">
                  <c:v>NO  17%</c:v>
                </c:pt>
                <c:pt idx="3">
                  <c:v>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20</c:v>
                </c:pt>
                <c:pt idx="1">
                  <c:v>55</c:v>
                </c:pt>
                <c:pt idx="2">
                  <c:v>13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10%</c:v>
                </c:pt>
                <c:pt idx="1">
                  <c:v>NO  90 %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54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83%</c:v>
                </c:pt>
                <c:pt idx="1">
                  <c:v>NO 17%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49</c:v>
                </c:pt>
                <c:pt idx="1">
                  <c:v>9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CC00CC"/>
              </a:solidFill>
            </c:spPr>
          </c:dPt>
          <c:dPt>
            <c:idx val="1"/>
            <c:explosion val="6"/>
            <c:spPr>
              <a:solidFill>
                <a:srgbClr val="66CCFF"/>
              </a:solidFill>
            </c:spPr>
          </c:dPt>
          <c:cat>
            <c:strRef>
              <c:f>Foglio1!$A$2:$A$5</c:f>
              <c:strCache>
                <c:ptCount val="2"/>
                <c:pt idx="0">
                  <c:v>FAMILIARI  14%</c:v>
                </c:pt>
                <c:pt idx="1">
                  <c:v>AMICI 86%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</c:v>
                </c:pt>
                <c:pt idx="1">
                  <c:v>52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11/01/2015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/>
              <a:t>RISULTATI </a:t>
            </a:r>
            <a:br>
              <a:rPr lang="it-IT" b="1" dirty="0" smtClean="0"/>
            </a:br>
            <a:r>
              <a:rPr lang="it-IT" b="1" dirty="0" smtClean="0"/>
              <a:t>QUESTIONARIO DELLE ATTESE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 ALUNNI CLASSI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2 -3-4- 5</a:t>
            </a:r>
            <a:br>
              <a:rPr lang="it-IT" dirty="0" smtClean="0"/>
            </a:br>
            <a:r>
              <a:rPr lang="it-IT" dirty="0" smtClean="0"/>
              <a:t>AS 2014/2015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Q</a:t>
            </a:r>
            <a:r>
              <a:rPr lang="it-IT" sz="2700" b="1" cap="none" dirty="0" smtClean="0"/>
              <a:t>uanto tempo  guardi la televisione ogni giorno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357158" y="1142984"/>
          <a:ext cx="6215106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3143248"/>
            <a:ext cx="85725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Quanto tempo trascorri al giorno davanti al PC o  video giochi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2786050" y="4143380"/>
          <a:ext cx="5929354" cy="2714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643998" cy="3143272"/>
          </a:xfrm>
        </p:spPr>
        <p:txBody>
          <a:bodyPr>
            <a:normAutofit/>
          </a:bodyPr>
          <a:lstStyle/>
          <a:p>
            <a:pPr algn="ctr"/>
            <a:r>
              <a:rPr lang="it-IT" b="1" u="sng" dirty="0" smtClean="0"/>
              <a:t>INFORMAZIONE / COMUNICAZIONE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200" b="1" cap="none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Quanto ritieni adeguato il modo in cui la scuola comunica le informazioni agli studenti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85786" y="785794"/>
          <a:ext cx="5286412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3286124"/>
            <a:ext cx="82868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Come giudichi la qualità delle informazioni ricevute sul Regolamento d’Istituto e sull’organizzazione della scuola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357554" y="4000504"/>
          <a:ext cx="514353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142984"/>
          </a:xfrm>
        </p:spPr>
        <p:txBody>
          <a:bodyPr>
            <a:normAutofit/>
          </a:bodyPr>
          <a:lstStyle/>
          <a:p>
            <a:pPr algn="ctr"/>
            <a:r>
              <a:rPr lang="it-IT" sz="2400" b="1" cap="none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Quanto ritieni di conoscere i tuoi diritti ed i tuoi doveri di studente (statuto degli studenti e delle studentesse)</a:t>
            </a:r>
            <a:endParaRPr lang="it-IT" sz="2400" b="1" cap="none" dirty="0"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714356"/>
          <a:ext cx="5143536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3334910"/>
            <a:ext cx="87154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Come giudichi il sistema di comunicazione dei criteri di valutazione e delle modalità di verifica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643306" y="4071942"/>
          <a:ext cx="4929222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sz="6000" b="1" dirty="0" smtClean="0"/>
              <a:t>RELAZIONI</a:t>
            </a:r>
            <a:endParaRPr lang="it-IT" sz="6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Q</a:t>
            </a:r>
            <a:r>
              <a:rPr lang="it-IT" sz="2700" b="1" cap="none" dirty="0" smtClean="0"/>
              <a:t>ual è il tuo grado di serenità venendo a scuola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397000"/>
          <a:ext cx="8215370" cy="4460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108415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/>
              <a:t> </a:t>
            </a:r>
            <a:r>
              <a:rPr lang="it-IT" sz="2700" b="1" dirty="0" smtClean="0"/>
              <a:t>Q</a:t>
            </a:r>
            <a:r>
              <a:rPr lang="it-IT" sz="2700" b="1" cap="none" dirty="0" smtClean="0"/>
              <a:t>uale atteggiamento da parte degli insegnanti pensi ti possa aiutare nella vita scolastica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714348" y="1428736"/>
          <a:ext cx="7858180" cy="4421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 quali ambiti vorresti soprattutto che venissero organizzate le attività extracurriculari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397000"/>
          <a:ext cx="7858180" cy="460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N</a:t>
            </a:r>
            <a:r>
              <a:rPr lang="it-IT" sz="2700" b="1" cap="none" dirty="0" smtClean="0"/>
              <a:t>ell’ipotesi di problemi che riguardano la tua situazione scolastica a chi ritieni sia più utile rivolgerti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1214422"/>
          <a:ext cx="828680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686800" cy="941282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L’accoglienza e l’organizzazione hanno soddisfatto le tue aspettative iniziali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071538" y="857232"/>
          <a:ext cx="442915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3000372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Gli obiettivi delle varie discipline  e i contenuti ti sono stati presentati fin dall’inizio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785786" y="4071942"/>
          <a:ext cx="735811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686800" cy="3543304"/>
          </a:xfrm>
        </p:spPr>
        <p:txBody>
          <a:bodyPr>
            <a:normAutofit/>
          </a:bodyPr>
          <a:lstStyle/>
          <a:p>
            <a:r>
              <a:rPr lang="it-IT" b="1" u="sng" dirty="0" smtClean="0"/>
              <a:t>QUESTIONARIO SOCIO-CULTURALE</a:t>
            </a:r>
            <a:r>
              <a:rPr lang="it-IT" u="sng" dirty="0" smtClean="0"/>
              <a:t> </a:t>
            </a:r>
            <a:endParaRPr lang="it-IT" dirty="0"/>
          </a:p>
        </p:txBody>
      </p:sp>
    </p:spTree>
    <p:custDataLst>
      <p:tags r:id="rId1"/>
    </p:custData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400" b="1" dirty="0" smtClean="0"/>
              <a:t>CLIMA SCOLASTICO</a:t>
            </a:r>
            <a:endParaRPr lang="it-IT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4290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M</a:t>
            </a:r>
            <a:r>
              <a:rPr lang="it-IT" sz="2400" b="1" cap="none" dirty="0" smtClean="0"/>
              <a:t>i trovo bene in </a:t>
            </a:r>
            <a:r>
              <a:rPr lang="it-IT" sz="2700" b="1" cap="none" dirty="0" smtClean="0"/>
              <a:t>questa</a:t>
            </a:r>
            <a:r>
              <a:rPr lang="it-IT" sz="2400" b="1" cap="none" dirty="0" smtClean="0"/>
              <a:t> nuova sede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71604" y="1428736"/>
          <a:ext cx="700092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85728"/>
            <a:ext cx="8686800" cy="78581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 classe generalmente c’è un clima positivo e collaborativo 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711996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2700" b="1" dirty="0" smtClean="0"/>
              <a:t>I</a:t>
            </a:r>
            <a:r>
              <a:rPr lang="it-IT" sz="2700" b="1" cap="none" dirty="0" smtClean="0"/>
              <a:t>nstauro buoni rapporti con i compagni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719140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71438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nstauro buoni rapporti con i professori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9770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2800" b="1" dirty="0" smtClean="0"/>
              <a:t>F</a:t>
            </a:r>
            <a:r>
              <a:rPr lang="it-IT" sz="2800" b="1" cap="none" dirty="0" smtClean="0"/>
              <a:t>ai qualche lavoro dopo essere tornato da scuola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5" name="Grafico 4"/>
          <p:cNvGraphicFramePr/>
          <p:nvPr/>
        </p:nvGraphicFramePr>
        <p:xfrm>
          <a:off x="1714480" y="1397000"/>
          <a:ext cx="6572296" cy="4103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F</a:t>
            </a:r>
            <a:r>
              <a:rPr lang="it-IT" sz="2700" b="1" cap="none" dirty="0" smtClean="0"/>
              <a:t>ai qualche lavoro d’estate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I</a:t>
            </a:r>
            <a:r>
              <a:rPr lang="it-IT" sz="2700" b="1" cap="none" dirty="0" smtClean="0"/>
              <a:t>n casa, di solito ,parli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214414" y="1071546"/>
          <a:ext cx="557216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/>
          <p:cNvSpPr/>
          <p:nvPr/>
        </p:nvSpPr>
        <p:spPr>
          <a:xfrm>
            <a:off x="642910" y="3357562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/>
              <a:t> In famiglia si parlano altre lingue oltre l'italiano</a:t>
            </a:r>
            <a:endParaRPr lang="it-IT" sz="2400" dirty="0"/>
          </a:p>
        </p:txBody>
      </p:sp>
      <p:graphicFrame>
        <p:nvGraphicFramePr>
          <p:cNvPr id="5" name="Grafico 4"/>
          <p:cNvGraphicFramePr/>
          <p:nvPr/>
        </p:nvGraphicFramePr>
        <p:xfrm>
          <a:off x="3571868" y="3929066"/>
          <a:ext cx="5000660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142852"/>
            <a:ext cx="857256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 è un componente della famiglia che ti segue nelle attività scolastiche</a:t>
            </a:r>
            <a:endParaRPr kumimoji="0" lang="it-IT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1524000" y="1397000"/>
          <a:ext cx="66199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Leggi libri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85786" y="714356"/>
          <a:ext cx="628654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000372"/>
            <a:ext cx="81439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Frequenti biblioteche o sale di lettura in qualche circolo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2857488" y="4000504"/>
          <a:ext cx="557216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S</a:t>
            </a:r>
            <a:r>
              <a:rPr lang="it-IT" sz="2700" b="1" cap="none" dirty="0" smtClean="0"/>
              <a:t>ei sempre stato promosso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40558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 chi passi il tuo tempo libero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928662" y="928670"/>
          <a:ext cx="521497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928794" y="3071810"/>
            <a:ext cx="65722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 chi parli dei tuoi problemi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428992" y="3714752"/>
          <a:ext cx="5429288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209</TotalTime>
  <Words>249</Words>
  <PresentationFormat>Presentazione su schermo (4:3)</PresentationFormat>
  <Paragraphs>38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Terra</vt:lpstr>
      <vt:lpstr>  RISULTATI  QUESTIONARIO DELLE ATTESE  ALUNNI CLASSI 2 -3-4- 5 AS 2014/2015  </vt:lpstr>
      <vt:lpstr>QUESTIONARIO SOCIO-CULTURALE </vt:lpstr>
      <vt:lpstr>  Fai qualche lavoro dopo essere tornato da scuola  </vt:lpstr>
      <vt:lpstr>Fai qualche lavoro d’estate </vt:lpstr>
      <vt:lpstr>In casa, di solito ,parli </vt:lpstr>
      <vt:lpstr> </vt:lpstr>
      <vt:lpstr>Leggi libri </vt:lpstr>
      <vt:lpstr>Sei sempre stato promosso </vt:lpstr>
      <vt:lpstr>Con chi passi il tuo tempo libero </vt:lpstr>
      <vt:lpstr>Quanto tempo  guardi la televisione ogni giorno </vt:lpstr>
      <vt:lpstr>INFORMAZIONE / COMUNICAZIONE </vt:lpstr>
      <vt:lpstr>Quanto ritieni adeguato il modo in cui la scuola comunica le informazioni agli studenti </vt:lpstr>
      <vt:lpstr>Quanto ritieni di conoscere i tuoi diritti ed i tuoi doveri di studente (statuto degli studenti e delle studentesse)</vt:lpstr>
      <vt:lpstr>         RELAZIONI</vt:lpstr>
      <vt:lpstr>Qual è il tuo grado di serenità venendo a scuola </vt:lpstr>
      <vt:lpstr> Quale atteggiamento da parte degli insegnanti pensi ti possa aiutare nella vita scolastica  </vt:lpstr>
      <vt:lpstr>In quali ambiti vorresti soprattutto che venissero organizzate le attività extracurriculari</vt:lpstr>
      <vt:lpstr>Nell’ipotesi di problemi che riguardano la tua situazione scolastica a chi ritieni sia più utile rivolgerti </vt:lpstr>
      <vt:lpstr>L’accoglienza e l’organizzazione hanno soddisfatto le tue aspettative iniziali </vt:lpstr>
      <vt:lpstr>          CLIMA SCOLASTICO</vt:lpstr>
      <vt:lpstr>Mi trovo bene in questa nuova sede</vt:lpstr>
      <vt:lpstr>In classe generalmente c’è un clima positivo e collaborativo </vt:lpstr>
      <vt:lpstr>Instauro buoni rapporti con i compagni </vt:lpstr>
      <vt:lpstr>Instauro buoni rapporti con i professori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121</cp:revision>
  <dcterms:created xsi:type="dcterms:W3CDTF">2014-11-26T17:07:38Z</dcterms:created>
  <dcterms:modified xsi:type="dcterms:W3CDTF">2015-01-11T09:14:51Z</dcterms:modified>
</cp:coreProperties>
</file>