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9.xml" ContentType="application/vnd.openxmlformats-officedocument.drawingml.chart+xml"/>
  <Override PartName="/ppt/charts/chart28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charts/chart17.xml" ContentType="application/vnd.openxmlformats-officedocument.drawingml.chart+xml"/>
  <Override PartName="/ppt/charts/chart26.xml" ContentType="application/vnd.openxmlformats-officedocument.drawingml.chart+xml"/>
  <Override PartName="/ppt/charts/chart35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charts/chart3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charts/chart36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charts/chart34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9" r:id="rId2"/>
    <p:sldId id="268" r:id="rId3"/>
    <p:sldId id="256" r:id="rId4"/>
    <p:sldId id="258" r:id="rId5"/>
    <p:sldId id="259" r:id="rId6"/>
    <p:sldId id="281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0" r:id="rId15"/>
    <p:sldId id="271" r:id="rId16"/>
    <p:sldId id="282" r:id="rId17"/>
    <p:sldId id="283" r:id="rId18"/>
    <p:sldId id="272" r:id="rId19"/>
    <p:sldId id="284" r:id="rId20"/>
    <p:sldId id="273" r:id="rId21"/>
    <p:sldId id="274" r:id="rId22"/>
    <p:sldId id="285" r:id="rId23"/>
    <p:sldId id="286" r:id="rId24"/>
    <p:sldId id="287" r:id="rId25"/>
    <p:sldId id="288" r:id="rId26"/>
    <p:sldId id="275" r:id="rId27"/>
    <p:sldId id="276" r:id="rId28"/>
    <p:sldId id="277" r:id="rId29"/>
    <p:sldId id="278" r:id="rId30"/>
    <p:sldId id="280" r:id="rId31"/>
    <p:sldId id="279" r:id="rId3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CC00CC"/>
    <a:srgbClr val="990099"/>
    <a:srgbClr val="66CCFF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33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34.xlsx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35.xlsx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36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explosion val="1"/>
            <c:spPr>
              <a:solidFill>
                <a:srgbClr val="92D050"/>
              </a:solidFill>
            </c:spPr>
          </c:dPt>
          <c:cat>
            <c:strRef>
              <c:f>Foglio1!$A$2:$A$5</c:f>
              <c:strCache>
                <c:ptCount val="2"/>
                <c:pt idx="0">
                  <c:v>SI   4%</c:v>
                </c:pt>
                <c:pt idx="1">
                  <c:v>NO  96%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3</c:v>
                </c:pt>
                <c:pt idx="1">
                  <c:v>65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92D050"/>
              </a:solidFill>
            </c:spPr>
          </c:dPt>
          <c:cat>
            <c:strRef>
              <c:f>Foglio1!$A$2:$A$5</c:f>
              <c:strCache>
                <c:ptCount val="2"/>
                <c:pt idx="0">
                  <c:v>SI  94%</c:v>
                </c:pt>
                <c:pt idx="1">
                  <c:v>NO 6%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64</c:v>
                </c:pt>
                <c:pt idx="1">
                  <c:v>4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CC00CC"/>
              </a:solidFill>
            </c:spPr>
          </c:dPt>
          <c:dPt>
            <c:idx val="1"/>
            <c:explosion val="6"/>
            <c:spPr>
              <a:solidFill>
                <a:srgbClr val="66CCFF"/>
              </a:solidFill>
            </c:spPr>
          </c:dPt>
          <c:cat>
            <c:strRef>
              <c:f>Foglio1!$A$2:$A$5</c:f>
              <c:strCache>
                <c:ptCount val="2"/>
                <c:pt idx="0">
                  <c:v>FAMILIARI  20%</c:v>
                </c:pt>
                <c:pt idx="1">
                  <c:v>AMICI 80%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14</c:v>
                </c:pt>
                <c:pt idx="1">
                  <c:v>53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txPr>
        <a:bodyPr/>
        <a:lstStyle/>
        <a:p>
          <a:pPr>
            <a:defRPr sz="16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CC00CC"/>
              </a:solidFill>
            </c:spPr>
          </c:dPt>
          <c:dPt>
            <c:idx val="1"/>
            <c:spPr>
              <a:solidFill>
                <a:srgbClr val="66CCFF"/>
              </a:solidFill>
            </c:spPr>
          </c:dPt>
          <c:cat>
            <c:strRef>
              <c:f>Foglio1!$A$2:$A$5</c:f>
              <c:strCache>
                <c:ptCount val="2"/>
                <c:pt idx="0">
                  <c:v>FAMILIARI  51%</c:v>
                </c:pt>
                <c:pt idx="1">
                  <c:v>AMICI 49%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35</c:v>
                </c:pt>
                <c:pt idx="1">
                  <c:v>32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txPr>
        <a:bodyPr/>
        <a:lstStyle/>
        <a:p>
          <a:pPr>
            <a:defRPr sz="16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66CCFF"/>
              </a:solidFill>
            </c:spPr>
          </c:dPt>
          <c:dPt>
            <c:idx val="1"/>
            <c:spPr>
              <a:solidFill>
                <a:srgbClr val="CC00CC"/>
              </a:solidFill>
            </c:spPr>
          </c:dPt>
          <c:cat>
            <c:strRef>
              <c:f>Foglio1!$A$2:$A$5</c:f>
              <c:strCache>
                <c:ptCount val="2"/>
                <c:pt idx="0">
                  <c:v>MENO DI TRE ORE 78%</c:v>
                </c:pt>
                <c:pt idx="1">
                  <c:v>PIU' DI TRE ORE 22%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53</c:v>
                </c:pt>
                <c:pt idx="1">
                  <c:v>15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sz="1200" b="1"/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sz="1200" b="1"/>
            </a:pPr>
            <a:endParaRPr lang="it-IT"/>
          </a:p>
        </c:txPr>
      </c:legendEntry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69479350676930163"/>
          <c:y val="0.27551093255690251"/>
          <c:w val="0.30520649323069893"/>
          <c:h val="0.44008930821131609"/>
        </c:manualLayout>
      </c:layout>
      <c:txPr>
        <a:bodyPr/>
        <a:lstStyle/>
        <a:p>
          <a:pPr>
            <a:defRPr sz="1200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66CCFF"/>
              </a:solidFill>
            </c:spPr>
          </c:dPt>
          <c:dPt>
            <c:idx val="1"/>
            <c:spPr>
              <a:solidFill>
                <a:srgbClr val="CC00CC"/>
              </a:solidFill>
            </c:spPr>
          </c:dPt>
          <c:cat>
            <c:strRef>
              <c:f>Foglio1!$A$2:$A$5</c:f>
              <c:strCache>
                <c:ptCount val="2"/>
                <c:pt idx="0">
                  <c:v>MENO DI TRE  75%</c:v>
                </c:pt>
                <c:pt idx="1">
                  <c:v>PIU' DI TRE  25%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51</c:v>
                </c:pt>
                <c:pt idx="1">
                  <c:v>17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txPr>
        <a:bodyPr/>
        <a:lstStyle/>
        <a:p>
          <a:pPr>
            <a:defRPr sz="12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dPt>
            <c:idx val="4"/>
            <c:spPr>
              <a:solidFill>
                <a:srgbClr val="FFFF00"/>
              </a:solidFill>
            </c:spPr>
          </c:dPt>
          <c:cat>
            <c:strRef>
              <c:f>Foglio1!$A$2:$A$6</c:f>
              <c:strCache>
                <c:ptCount val="5"/>
                <c:pt idx="0">
                  <c:v>PER NULLA  </c:v>
                </c:pt>
                <c:pt idx="1">
                  <c:v>POCO 1%</c:v>
                </c:pt>
                <c:pt idx="2">
                  <c:v>SUFFICIENTEMENTE   47%</c:v>
                </c:pt>
                <c:pt idx="3">
                  <c:v>MOLTO 43%</c:v>
                </c:pt>
                <c:pt idx="4">
                  <c:v>OTTIMO 9%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32</c:v>
                </c:pt>
                <c:pt idx="3">
                  <c:v>29</c:v>
                </c:pt>
                <c:pt idx="4">
                  <c:v>6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2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3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4"/>
        <c:txPr>
          <a:bodyPr/>
          <a:lstStyle/>
          <a:p>
            <a:pPr>
              <a:defRPr sz="1000" b="1"/>
            </a:pPr>
            <a:endParaRPr lang="it-IT"/>
          </a:p>
        </c:txPr>
      </c:legendEntry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0070C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cat>
            <c:strRef>
              <c:f>Foglio1!$A$2:$A$6</c:f>
              <c:strCache>
                <c:ptCount val="5"/>
                <c:pt idx="0">
                  <c:v>NON SO  6%</c:v>
                </c:pt>
                <c:pt idx="1">
                  <c:v>SCARSO 6%</c:v>
                </c:pt>
                <c:pt idx="2">
                  <c:v>SUFFICIENTE 34%</c:v>
                </c:pt>
                <c:pt idx="3">
                  <c:v>BUONO 46%</c:v>
                </c:pt>
                <c:pt idx="4">
                  <c:v>OTTIMO 8%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4</c:v>
                </c:pt>
                <c:pt idx="1">
                  <c:v>4</c:v>
                </c:pt>
                <c:pt idx="2">
                  <c:v>23</c:v>
                </c:pt>
                <c:pt idx="3">
                  <c:v>31</c:v>
                </c:pt>
                <c:pt idx="4">
                  <c:v>6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2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3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4"/>
        <c:txPr>
          <a:bodyPr/>
          <a:lstStyle/>
          <a:p>
            <a:pPr>
              <a:defRPr sz="1000" b="1"/>
            </a:pPr>
            <a:endParaRPr lang="it-IT"/>
          </a:p>
        </c:txPr>
      </c:legendEntry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dPt>
            <c:idx val="4"/>
            <c:spPr>
              <a:solidFill>
                <a:srgbClr val="FFFF00"/>
              </a:solidFill>
            </c:spPr>
          </c:dPt>
          <c:cat>
            <c:strRef>
              <c:f>Foglio1!$A$2:$A$6</c:f>
              <c:strCache>
                <c:ptCount val="5"/>
                <c:pt idx="0">
                  <c:v>PER NULLA  1%</c:v>
                </c:pt>
                <c:pt idx="1">
                  <c:v>POCO  34%</c:v>
                </c:pt>
                <c:pt idx="2">
                  <c:v>SUFFICIENTEMENTE  45%</c:v>
                </c:pt>
                <c:pt idx="3">
                  <c:v>MOLTO 15%</c:v>
                </c:pt>
                <c:pt idx="4">
                  <c:v>OTTIMO  5%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1</c:v>
                </c:pt>
                <c:pt idx="1">
                  <c:v>23</c:v>
                </c:pt>
                <c:pt idx="2">
                  <c:v>31</c:v>
                </c:pt>
                <c:pt idx="3">
                  <c:v>10</c:v>
                </c:pt>
                <c:pt idx="4">
                  <c:v>3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2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3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4"/>
        <c:txPr>
          <a:bodyPr/>
          <a:lstStyle/>
          <a:p>
            <a:pPr>
              <a:defRPr sz="1000" b="1"/>
            </a:pPr>
            <a:endParaRPr lang="it-IT"/>
          </a:p>
        </c:txPr>
      </c:legendEntry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dPt>
            <c:idx val="4"/>
            <c:spPr>
              <a:solidFill>
                <a:srgbClr val="FFFF00"/>
              </a:solidFill>
            </c:spPr>
          </c:dPt>
          <c:cat>
            <c:strRef>
              <c:f>Foglio1!$A$2:$A$6</c:f>
              <c:strCache>
                <c:ptCount val="5"/>
                <c:pt idx="0">
                  <c:v>NON SO  0%</c:v>
                </c:pt>
                <c:pt idx="1">
                  <c:v>SCARSO  4%</c:v>
                </c:pt>
                <c:pt idx="2">
                  <c:v>SUFFICIENTE  40%</c:v>
                </c:pt>
                <c:pt idx="3">
                  <c:v>BUONO   44%</c:v>
                </c:pt>
                <c:pt idx="4">
                  <c:v>OTTIMO  12%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0</c:v>
                </c:pt>
                <c:pt idx="1">
                  <c:v>3</c:v>
                </c:pt>
                <c:pt idx="2">
                  <c:v>27</c:v>
                </c:pt>
                <c:pt idx="3">
                  <c:v>30</c:v>
                </c:pt>
                <c:pt idx="4">
                  <c:v>8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2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3"/>
        <c:txPr>
          <a:bodyPr/>
          <a:lstStyle/>
          <a:p>
            <a:pPr>
              <a:defRPr sz="1000" b="1"/>
            </a:pPr>
            <a:endParaRPr lang="it-IT"/>
          </a:p>
        </c:txPr>
      </c:legendEntry>
      <c:legendEntry>
        <c:idx val="4"/>
        <c:txPr>
          <a:bodyPr/>
          <a:lstStyle/>
          <a:p>
            <a:pPr>
              <a:defRPr sz="1000" b="1"/>
            </a:pPr>
            <a:endParaRPr lang="it-IT"/>
          </a:p>
        </c:txPr>
      </c:legendEntry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2.6290978734176636E-2"/>
          <c:y val="8.5408927183173305E-3"/>
          <c:w val="0.72436259902738109"/>
          <c:h val="0.93736678673233864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dPt>
            <c:idx val="4"/>
            <c:spPr>
              <a:solidFill>
                <a:srgbClr val="FFFF00"/>
              </a:solidFill>
            </c:spPr>
          </c:dPt>
          <c:cat>
            <c:strRef>
              <c:f>Foglio1!$A$2:$A$6</c:f>
              <c:strCache>
                <c:ptCount val="5"/>
                <c:pt idx="0">
                  <c:v>NON SO  1%</c:v>
                </c:pt>
                <c:pt idx="1">
                  <c:v>SCARSO  7%</c:v>
                </c:pt>
                <c:pt idx="2">
                  <c:v>SUFFICIENTE  15%</c:v>
                </c:pt>
                <c:pt idx="3">
                  <c:v>BUONO  62%</c:v>
                </c:pt>
                <c:pt idx="4">
                  <c:v>OTTIMO  15%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1</c:v>
                </c:pt>
                <c:pt idx="1">
                  <c:v>5</c:v>
                </c:pt>
                <c:pt idx="2">
                  <c:v>10</c:v>
                </c:pt>
                <c:pt idx="3">
                  <c:v>42</c:v>
                </c:pt>
                <c:pt idx="4">
                  <c:v>11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4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92D050"/>
              </a:solidFill>
            </c:spPr>
          </c:dPt>
          <c:cat>
            <c:strRef>
              <c:f>Foglio1!$A$2:$A$5</c:f>
              <c:strCache>
                <c:ptCount val="2"/>
                <c:pt idx="0">
                  <c:v>SI 16%</c:v>
                </c:pt>
                <c:pt idx="1">
                  <c:v>NO  84%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11</c:v>
                </c:pt>
                <c:pt idx="1">
                  <c:v>57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b="1"/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b="1"/>
            </a:pPr>
            <a:endParaRPr lang="it-IT"/>
          </a:p>
        </c:txPr>
      </c:legendEntry>
      <c:legendEntry>
        <c:idx val="2"/>
        <c:delete val="1"/>
      </c:legendEntry>
      <c:legendEntry>
        <c:idx val="3"/>
        <c:delete val="1"/>
      </c:legendEntry>
      <c:layout/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cat>
            <c:strRef>
              <c:f>Foglio1!$A$2:$A$5</c:f>
              <c:strCache>
                <c:ptCount val="3"/>
                <c:pt idx="0">
                  <c:v>SI MOLTO    34%</c:v>
                </c:pt>
                <c:pt idx="1">
                  <c:v>SI ABBASTANZA  62%</c:v>
                </c:pt>
                <c:pt idx="2">
                  <c:v>NON DEL TUTTO   24%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23</c:v>
                </c:pt>
                <c:pt idx="1">
                  <c:v>42</c:v>
                </c:pt>
                <c:pt idx="2">
                  <c:v>3</c:v>
                </c:pt>
              </c:numCache>
            </c:numRef>
          </c:val>
        </c:ser>
      </c:pie3D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6904849178268944"/>
          <c:y val="0.2906126968503937"/>
          <c:w val="0.33095150821731056"/>
          <c:h val="0.41877460629921259"/>
        </c:manualLayout>
      </c:layout>
      <c:txPr>
        <a:bodyPr/>
        <a:lstStyle/>
        <a:p>
          <a:pPr>
            <a:defRPr sz="1600" b="1" baseline="0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2.0877737755886795E-2"/>
          <c:y val="0.13036945789822416"/>
          <c:w val="0.62358858572082287"/>
          <c:h val="0.86963054210177604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cat>
            <c:strRef>
              <c:f>Foglio1!$A$2:$A$5</c:f>
              <c:strCache>
                <c:ptCount val="3"/>
                <c:pt idx="0">
                  <c:v>SI MOLTO  40%</c:v>
                </c:pt>
                <c:pt idx="1">
                  <c:v>SI ABBASTANZA  48%</c:v>
                </c:pt>
                <c:pt idx="2">
                  <c:v>NON DEL TUTTO  12%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27</c:v>
                </c:pt>
                <c:pt idx="1">
                  <c:v>33</c:v>
                </c:pt>
                <c:pt idx="2">
                  <c:v>4</c:v>
                </c:pt>
              </c:numCache>
            </c:numRef>
          </c:val>
        </c:ser>
      </c:pie3DChart>
    </c:plotArea>
    <c:legend>
      <c:legendPos val="r"/>
      <c:legendEntry>
        <c:idx val="3"/>
        <c:delete val="1"/>
      </c:legendEntry>
      <c:layout/>
      <c:txPr>
        <a:bodyPr/>
        <a:lstStyle/>
        <a:p>
          <a:pPr>
            <a:defRPr sz="14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cat>
            <c:strRef>
              <c:f>Foglio1!$A$2:$A$5</c:f>
              <c:strCache>
                <c:ptCount val="3"/>
                <c:pt idx="0">
                  <c:v>SI MOLTO  26%</c:v>
                </c:pt>
                <c:pt idx="1">
                  <c:v>SI ABBASTANZA   67%</c:v>
                </c:pt>
                <c:pt idx="2">
                  <c:v>NON DEL TUTTO  7%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18</c:v>
                </c:pt>
                <c:pt idx="1">
                  <c:v>46</c:v>
                </c:pt>
                <c:pt idx="2">
                  <c:v>4</c:v>
                </c:pt>
              </c:numCache>
            </c:numRef>
          </c:val>
        </c:ser>
      </c:pie3DChart>
    </c:plotArea>
    <c:legend>
      <c:legendPos val="r"/>
      <c:legendEntry>
        <c:idx val="3"/>
        <c:delete val="1"/>
      </c:legendEntry>
      <c:layout/>
      <c:txPr>
        <a:bodyPr/>
        <a:lstStyle/>
        <a:p>
          <a:pPr>
            <a:defRPr sz="14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FFFF0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dPt>
            <c:idx val="4"/>
            <c:spPr>
              <a:solidFill>
                <a:srgbClr val="00B0F0"/>
              </a:solidFill>
            </c:spPr>
          </c:dPt>
          <c:cat>
            <c:strRef>
              <c:f>Foglio1!$A$2:$A$6</c:f>
              <c:strCache>
                <c:ptCount val="5"/>
                <c:pt idx="0">
                  <c:v>SEVERO E RIGOROSO  0%</c:v>
                </c:pt>
                <c:pt idx="1">
                  <c:v>SEVERO,MA DISPONIBILE AL COLLOQUIO    27 %</c:v>
                </c:pt>
                <c:pt idx="2">
                  <c:v>AMICHEVOLE,MA ATTENTO ALLE REGOLE  59%</c:v>
                </c:pt>
                <c:pt idx="3">
                  <c:v>CONFIDENZIALE  9%</c:v>
                </c:pt>
                <c:pt idx="4">
                  <c:v>NON SONO INFLUENZATO DALL'ATTEGGIAMENTO    5%DELL'INSEGNANTE  10%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0</c:v>
                </c:pt>
                <c:pt idx="1">
                  <c:v>21</c:v>
                </c:pt>
                <c:pt idx="2">
                  <c:v>46</c:v>
                </c:pt>
                <c:pt idx="3">
                  <c:v>7</c:v>
                </c:pt>
                <c:pt idx="4">
                  <c:v>4</c:v>
                </c:pt>
              </c:numCache>
            </c:numRef>
          </c:val>
        </c:ser>
      </c:pie3DChart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sz="105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cat>
            <c:strRef>
              <c:f>Foglio1!$A$2:$A$5</c:f>
              <c:strCache>
                <c:ptCount val="3"/>
                <c:pt idx="0">
                  <c:v>SI MOLTO</c:v>
                </c:pt>
                <c:pt idx="1">
                  <c:v>SI ABBASTANZA</c:v>
                </c:pt>
                <c:pt idx="2">
                  <c:v>NON DEL TUTTO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24</c:v>
                </c:pt>
                <c:pt idx="1">
                  <c:v>39</c:v>
                </c:pt>
                <c:pt idx="2">
                  <c:v>5</c:v>
                </c:pt>
              </c:numCache>
            </c:numRef>
          </c:val>
        </c:ser>
      </c:pie3DChart>
    </c:plotArea>
    <c:legend>
      <c:legendPos val="r"/>
      <c:legendEntry>
        <c:idx val="3"/>
        <c:delete val="1"/>
      </c:legendEntry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FFFF0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dPt>
            <c:idx val="4"/>
            <c:spPr>
              <a:solidFill>
                <a:srgbClr val="00B0F0"/>
              </a:solidFill>
            </c:spPr>
          </c:dPt>
          <c:dPt>
            <c:idx val="5"/>
            <c:spPr>
              <a:solidFill>
                <a:srgbClr val="FFC000"/>
              </a:solidFill>
            </c:spPr>
          </c:dPt>
          <c:dPt>
            <c:idx val="6"/>
            <c:spPr>
              <a:solidFill>
                <a:srgbClr val="7030A0"/>
              </a:solidFill>
            </c:spPr>
          </c:dPt>
          <c:dPt>
            <c:idx val="7"/>
            <c:spPr>
              <a:solidFill>
                <a:srgbClr val="00FFFF"/>
              </a:solidFill>
            </c:spPr>
          </c:dPt>
          <c:dPt>
            <c:idx val="8"/>
            <c:spPr>
              <a:solidFill>
                <a:schemeClr val="bg1">
                  <a:lumMod val="65000"/>
                </a:schemeClr>
              </a:solidFill>
            </c:spPr>
          </c:dPt>
          <c:cat>
            <c:strRef>
              <c:f>Foglio1!$A$2:$A$10</c:f>
              <c:strCache>
                <c:ptCount val="9"/>
                <c:pt idx="0">
                  <c:v>CORSI DI CINEMA,TEATRO E MUSICA  13%</c:v>
                </c:pt>
                <c:pt idx="1">
                  <c:v>EDUCAZIONE ALLA SOCIALITA'  3%</c:v>
                </c:pt>
                <c:pt idx="2">
                  <c:v>POTENZIAMENTO LINGUE STRANIERE  21%</c:v>
                </c:pt>
                <c:pt idx="3">
                  <c:v>POTENZIAMENTO LINGUA ITALIANA  2%</c:v>
                </c:pt>
                <c:pt idx="4">
                  <c:v>PROGETTI DI TIPO CREATIVO - ESPRESSIVO  10%</c:v>
                </c:pt>
                <c:pt idx="5">
                  <c:v>INFORMATICA  13%</c:v>
                </c:pt>
                <c:pt idx="6">
                  <c:v>POTENZIAMENTO DEL METODO DI STUDIO  6%</c:v>
                </c:pt>
                <c:pt idx="7">
                  <c:v>ATTIVITA' SPORTIVE 25%</c:v>
                </c:pt>
                <c:pt idx="8">
                  <c:v>ALTRO  7%</c:v>
                </c:pt>
              </c:strCache>
            </c:strRef>
          </c:cat>
          <c:val>
            <c:numRef>
              <c:f>Foglio1!$B$2:$B$10</c:f>
              <c:numCache>
                <c:formatCode>General</c:formatCode>
                <c:ptCount val="9"/>
                <c:pt idx="0">
                  <c:v>32</c:v>
                </c:pt>
                <c:pt idx="1">
                  <c:v>2</c:v>
                </c:pt>
                <c:pt idx="2">
                  <c:v>29</c:v>
                </c:pt>
                <c:pt idx="3">
                  <c:v>1</c:v>
                </c:pt>
                <c:pt idx="4">
                  <c:v>13</c:v>
                </c:pt>
                <c:pt idx="5">
                  <c:v>19</c:v>
                </c:pt>
                <c:pt idx="6">
                  <c:v>3</c:v>
                </c:pt>
                <c:pt idx="7">
                  <c:v>22</c:v>
                </c:pt>
                <c:pt idx="8">
                  <c:v>10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1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FFFF0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dPt>
            <c:idx val="4"/>
            <c:spPr>
              <a:solidFill>
                <a:srgbClr val="66CCFF"/>
              </a:solidFill>
            </c:spPr>
          </c:dPt>
          <c:cat>
            <c:strRef>
              <c:f>Foglio1!$A$2:$A$6</c:f>
              <c:strCache>
                <c:ptCount val="5"/>
                <c:pt idx="0">
                  <c:v>ALLA PRESIDENZA  30%</c:v>
                </c:pt>
                <c:pt idx="1">
                  <c:v>ALLA VICEPRESIDENZA  35%</c:v>
                </c:pt>
                <c:pt idx="2">
                  <c:v>AL COORDINATORE DI CLASSE  42%</c:v>
                </c:pt>
                <c:pt idx="3">
                  <c:v>AI COMPAGNI  13%</c:v>
                </c:pt>
                <c:pt idx="4">
                  <c:v>A NESSUNO  12%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24</c:v>
                </c:pt>
                <c:pt idx="1">
                  <c:v>5</c:v>
                </c:pt>
                <c:pt idx="2">
                  <c:v>26</c:v>
                </c:pt>
                <c:pt idx="3">
                  <c:v>6</c:v>
                </c:pt>
                <c:pt idx="4">
                  <c:v>7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4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cat>
            <c:strRef>
              <c:f>Foglio1!$A$2:$A$5</c:f>
              <c:strCache>
                <c:ptCount val="4"/>
                <c:pt idx="0">
                  <c:v>Consigliata dagli insegnanti </c:v>
                </c:pt>
                <c:pt idx="1">
                  <c:v>Consigliata dai genitori </c:v>
                </c:pt>
                <c:pt idx="2">
                  <c:v>Spontanea </c:v>
                </c:pt>
                <c:pt idx="3">
                  <c:v>Decisa insieme ai compagni 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8</c:v>
                </c:pt>
                <c:pt idx="1">
                  <c:v>10</c:v>
                </c:pt>
                <c:pt idx="2">
                  <c:v>49</c:v>
                </c:pt>
                <c:pt idx="3">
                  <c:v>1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1"/>
            <c:spPr>
              <a:solidFill>
                <a:srgbClr val="CC00CC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cat>
            <c:strRef>
              <c:f>Foglio1!$A$2:$A$5</c:f>
              <c:strCache>
                <c:ptCount val="3"/>
                <c:pt idx="0">
                  <c:v>Arricchire le mie conoscenze e acquisire competenze nuove </c:v>
                </c:pt>
                <c:pt idx="1">
                  <c:v>Migliorare la mie capacità di dialogare e lavorare in gruppo  </c:v>
                </c:pt>
                <c:pt idx="2">
                  <c:v>Divertirmi con i compagni  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60</c:v>
                </c:pt>
                <c:pt idx="1">
                  <c:v>7</c:v>
                </c:pt>
                <c:pt idx="2">
                  <c:v>1</c:v>
                </c:pt>
              </c:numCache>
            </c:numRef>
          </c:val>
        </c:ser>
      </c:pie3DChart>
    </c:plotArea>
    <c:legend>
      <c:legendPos val="r"/>
      <c:legendEntry>
        <c:idx val="3"/>
        <c:delete val="1"/>
      </c:legendEntry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1"/>
            <c:spPr>
              <a:solidFill>
                <a:srgbClr val="CC00CC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cat>
            <c:strRef>
              <c:f>Foglio1!$A$2:$A$5</c:f>
              <c:strCache>
                <c:ptCount val="3"/>
                <c:pt idx="0">
                  <c:v>Molto chiare  </c:v>
                </c:pt>
                <c:pt idx="1">
                  <c:v>Abbastanza chiare </c:v>
                </c:pt>
                <c:pt idx="2">
                  <c:v>Poco chiare 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25</c:v>
                </c:pt>
                <c:pt idx="1">
                  <c:v>28</c:v>
                </c:pt>
                <c:pt idx="2">
                  <c:v>3</c:v>
                </c:pt>
              </c:numCache>
            </c:numRef>
          </c:val>
        </c:ser>
      </c:pie3DChart>
    </c:plotArea>
    <c:legend>
      <c:legendPos val="r"/>
      <c:legendEntry>
        <c:idx val="3"/>
        <c:delete val="1"/>
      </c:legendEntry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990099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cat>
            <c:strRef>
              <c:f>Foglio1!$A$2:$A$5</c:f>
              <c:strCache>
                <c:ptCount val="2"/>
                <c:pt idx="0">
                  <c:v>ITALIANO  85%</c:v>
                </c:pt>
                <c:pt idx="1">
                  <c:v>DIALETTO  15%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58</c:v>
                </c:pt>
                <c:pt idx="1">
                  <c:v>10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sz="1600" b="1"/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sz="1600" b="1"/>
            </a:pPr>
            <a:endParaRPr lang="it-IT"/>
          </a:p>
        </c:txPr>
      </c:legendEntry>
      <c:legendEntry>
        <c:idx val="2"/>
        <c:delete val="1"/>
      </c:legendEntry>
      <c:legendEntry>
        <c:idx val="3"/>
        <c:delete val="1"/>
      </c:legendEntry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00B0F0"/>
              </a:solidFill>
            </c:spPr>
          </c:dPt>
          <c:cat>
            <c:strRef>
              <c:f>Foglio1!$A$2:$A$5</c:f>
              <c:strCache>
                <c:ptCount val="3"/>
                <c:pt idx="0">
                  <c:v>SI MOLTO</c:v>
                </c:pt>
                <c:pt idx="1">
                  <c:v>SI ABBASTANZA</c:v>
                </c:pt>
                <c:pt idx="2">
                  <c:v>NON DEL TUTTO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27</c:v>
                </c:pt>
                <c:pt idx="1">
                  <c:v>37</c:v>
                </c:pt>
                <c:pt idx="2">
                  <c:v>4</c:v>
                </c:pt>
              </c:numCache>
            </c:numRef>
          </c:val>
        </c:ser>
      </c:pie3DChart>
    </c:plotArea>
    <c:legend>
      <c:legendPos val="r"/>
      <c:legendEntry>
        <c:idx val="3"/>
        <c:delete val="1"/>
      </c:legendEntry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92D050"/>
              </a:solidFill>
            </c:spPr>
          </c:dPt>
          <c:cat>
            <c:strRef>
              <c:f>Foglio1!$A$2:$A$3</c:f>
              <c:strCache>
                <c:ptCount val="2"/>
                <c:pt idx="0">
                  <c:v>SI  51%</c:v>
                </c:pt>
                <c:pt idx="1">
                  <c:v>NO  49%</c:v>
                </c:pt>
              </c:strCache>
            </c:strRef>
          </c:cat>
          <c:val>
            <c:numRef>
              <c:f>Foglio1!$B$2:$B$3</c:f>
              <c:numCache>
                <c:formatCode>General</c:formatCode>
                <c:ptCount val="2"/>
                <c:pt idx="0">
                  <c:v>56</c:v>
                </c:pt>
                <c:pt idx="1">
                  <c:v>12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txPr>
        <a:bodyPr/>
        <a:lstStyle/>
        <a:p>
          <a:pPr>
            <a:defRPr sz="16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FFFF0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cat>
            <c:strRef>
              <c:f>Foglio1!$A$2:$A$5</c:f>
              <c:strCache>
                <c:ptCount val="4"/>
                <c:pt idx="0">
                  <c:v>PER NULLA  8%</c:v>
                </c:pt>
                <c:pt idx="1">
                  <c:v>POCO  18%</c:v>
                </c:pt>
                <c:pt idx="2">
                  <c:v>SUFFICIENTEMENTE  38%</c:v>
                </c:pt>
                <c:pt idx="3">
                  <c:v>MOLTO  36%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0</c:v>
                </c:pt>
                <c:pt idx="1">
                  <c:v>8</c:v>
                </c:pt>
                <c:pt idx="2">
                  <c:v>41</c:v>
                </c:pt>
                <c:pt idx="3">
                  <c:v>19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4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FFFF0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cat>
            <c:strRef>
              <c:f>Foglio1!$A$2:$A$5</c:f>
              <c:strCache>
                <c:ptCount val="4"/>
                <c:pt idx="0">
                  <c:v>PER NIENTE  12%</c:v>
                </c:pt>
                <c:pt idx="1">
                  <c:v>POCO  26%</c:v>
                </c:pt>
                <c:pt idx="2">
                  <c:v>ABBASTANZA  50%</c:v>
                </c:pt>
                <c:pt idx="3">
                  <c:v>MOLTO  22%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1</c:v>
                </c:pt>
                <c:pt idx="1">
                  <c:v>5</c:v>
                </c:pt>
                <c:pt idx="2">
                  <c:v>27</c:v>
                </c:pt>
                <c:pt idx="3">
                  <c:v>35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FFFF0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cat>
            <c:strRef>
              <c:f>Foglio1!$A$2:$A$5</c:f>
              <c:strCache>
                <c:ptCount val="4"/>
                <c:pt idx="0">
                  <c:v>PER NIENTE  7%</c:v>
                </c:pt>
                <c:pt idx="1">
                  <c:v>POCO  23%</c:v>
                </c:pt>
                <c:pt idx="2">
                  <c:v>ABBASTANZA   60%</c:v>
                </c:pt>
                <c:pt idx="3">
                  <c:v>MOLTO  10%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25</c:v>
                </c:pt>
                <c:pt idx="3">
                  <c:v>41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CC00CC"/>
              </a:solidFill>
            </c:spPr>
          </c:dPt>
          <c:cat>
            <c:strRef>
              <c:f>Foglio1!$A$2:$A$5</c:f>
              <c:strCache>
                <c:ptCount val="4"/>
                <c:pt idx="0">
                  <c:v>PER NIENTE  0%</c:v>
                </c:pt>
                <c:pt idx="1">
                  <c:v>POCO  7%</c:v>
                </c:pt>
                <c:pt idx="2">
                  <c:v>ABBASTANZA   33%</c:v>
                </c:pt>
                <c:pt idx="3">
                  <c:v>MOLTO  60%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0</c:v>
                </c:pt>
                <c:pt idx="1">
                  <c:v>2</c:v>
                </c:pt>
                <c:pt idx="2">
                  <c:v>14</c:v>
                </c:pt>
                <c:pt idx="3">
                  <c:v>52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FFFF0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00B0F0"/>
              </a:solidFill>
            </c:spPr>
          </c:dPt>
          <c:cat>
            <c:strRef>
              <c:f>Foglio1!$A$2:$A$5</c:f>
              <c:strCache>
                <c:ptCount val="4"/>
                <c:pt idx="0">
                  <c:v>PER NIENTE  3%</c:v>
                </c:pt>
                <c:pt idx="1">
                  <c:v>POCO  13%</c:v>
                </c:pt>
                <c:pt idx="2">
                  <c:v>ABBASTANZA  72%</c:v>
                </c:pt>
                <c:pt idx="3">
                  <c:v>MOLTO   7%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0</c:v>
                </c:pt>
                <c:pt idx="1">
                  <c:v>6</c:v>
                </c:pt>
                <c:pt idx="2">
                  <c:v>50</c:v>
                </c:pt>
                <c:pt idx="3">
                  <c:v>12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92D050"/>
              </a:solidFill>
            </c:spPr>
          </c:dPt>
          <c:cat>
            <c:strRef>
              <c:f>Foglio1!$A$2:$A$5</c:f>
              <c:strCache>
                <c:ptCount val="2"/>
                <c:pt idx="0">
                  <c:v>SI    10%</c:v>
                </c:pt>
                <c:pt idx="1">
                  <c:v>NO   90%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7</c:v>
                </c:pt>
                <c:pt idx="1">
                  <c:v>61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92D050"/>
              </a:solidFill>
            </c:spPr>
          </c:dPt>
          <c:cat>
            <c:strRef>
              <c:f>Foglio1!$A$2:$A$5</c:f>
              <c:strCache>
                <c:ptCount val="2"/>
                <c:pt idx="0">
                  <c:v>SI   29%</c:v>
                </c:pt>
                <c:pt idx="1">
                  <c:v>NO   71%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20</c:v>
                </c:pt>
                <c:pt idx="1">
                  <c:v>48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92D050"/>
              </a:solidFill>
            </c:spPr>
          </c:dPt>
          <c:cat>
            <c:strRef>
              <c:f>Foglio1!$A$2:$A$5</c:f>
              <c:strCache>
                <c:ptCount val="2"/>
                <c:pt idx="0">
                  <c:v>SI  47%</c:v>
                </c:pt>
                <c:pt idx="1">
                  <c:v>NO   53%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32</c:v>
                </c:pt>
                <c:pt idx="1">
                  <c:v>35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b="1"/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b="1"/>
            </a:pPr>
            <a:endParaRPr lang="it-IT"/>
          </a:p>
        </c:txPr>
      </c:legendEntry>
      <c:legendEntry>
        <c:idx val="2"/>
        <c:delete val="1"/>
      </c:legendEntry>
      <c:legendEntry>
        <c:idx val="3"/>
        <c:delete val="1"/>
      </c:legendEntry>
      <c:layout/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1"/>
            <c:spPr>
              <a:solidFill>
                <a:srgbClr val="00B0F0"/>
              </a:solidFill>
            </c:spPr>
          </c:dPt>
          <c:cat>
            <c:strRef>
              <c:f>Foglio1!$A$2:$A$5</c:f>
              <c:strCache>
                <c:ptCount val="2"/>
                <c:pt idx="0">
                  <c:v>SI  90%</c:v>
                </c:pt>
                <c:pt idx="1">
                  <c:v>NO  10%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61</c:v>
                </c:pt>
                <c:pt idx="1">
                  <c:v>7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b="1"/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b="1"/>
            </a:pPr>
            <a:endParaRPr lang="it-IT"/>
          </a:p>
        </c:txPr>
      </c:legendEntry>
      <c:legendEntry>
        <c:idx val="2"/>
        <c:delete val="1"/>
      </c:legendEntry>
      <c:legendEntry>
        <c:idx val="3"/>
        <c:delete val="1"/>
      </c:legendEntry>
      <c:layout/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 2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cat>
            <c:strRef>
              <c:f>Foglio1!$A$2:$A$5</c:f>
              <c:strCache>
                <c:ptCount val="4"/>
                <c:pt idx="0">
                  <c:v>SI MENO DI TRE   43%</c:v>
                </c:pt>
                <c:pt idx="1">
                  <c:v>SI PIU' DI TRE   45%</c:v>
                </c:pt>
                <c:pt idx="2">
                  <c:v>NO   12%</c:v>
                </c:pt>
                <c:pt idx="3">
                  <c:v> 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29</c:v>
                </c:pt>
                <c:pt idx="1">
                  <c:v>31</c:v>
                </c:pt>
                <c:pt idx="2">
                  <c:v>8</c:v>
                </c:pt>
                <c:pt idx="3">
                  <c:v>0</c:v>
                </c:pt>
              </c:numCache>
            </c:numRef>
          </c:val>
        </c:ser>
      </c:pie3DChart>
    </c:plotArea>
    <c:legend>
      <c:legendPos val="r"/>
      <c:legendEntry>
        <c:idx val="3"/>
        <c:delete val="1"/>
      </c:legendEntry>
      <c:layout/>
      <c:txPr>
        <a:bodyPr/>
        <a:lstStyle/>
        <a:p>
          <a:pPr>
            <a:defRPr sz="1400"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92D050"/>
              </a:solidFill>
            </c:spPr>
          </c:dPt>
          <c:cat>
            <c:strRef>
              <c:f>Foglio1!$A$2:$A$5</c:f>
              <c:strCache>
                <c:ptCount val="2"/>
                <c:pt idx="0">
                  <c:v>SI   7%</c:v>
                </c:pt>
                <c:pt idx="1">
                  <c:v>NO  93%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5</c:v>
                </c:pt>
                <c:pt idx="1">
                  <c:v>63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txPr>
        <a:bodyPr/>
        <a:lstStyle/>
        <a:p>
          <a:pPr>
            <a:defRPr b="1"/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o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6" name="Segnaposto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01/12/2014</a:t>
            </a:fld>
            <a:endParaRPr lang="it-IT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5" name="Segnaposto numero diapositiva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o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7" name="Segnaposto contenut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01/12/2014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tes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9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01/12/2014</a:t>
            </a:fld>
            <a:endParaRPr lang="it-IT"/>
          </a:p>
        </p:txBody>
      </p:sp>
      <p:sp>
        <p:nvSpPr>
          <p:cNvPr id="11" name="Segnaposto piè di pagina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4" name="Segnaposto contenut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01/12/2014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1" name="Segnaposto numero diapos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o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25" name="Segnaposto tes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8" name="Segnaposto contenut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o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01/12/2014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01/12/2014</a:t>
            </a:fld>
            <a:endParaRPr lang="it-IT"/>
          </a:p>
        </p:txBody>
      </p:sp>
      <p:sp>
        <p:nvSpPr>
          <p:cNvPr id="24" name="Segnaposto piè di pagina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o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6" name="Segnaposto tes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contenut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01/12/2014</a:t>
            </a:fld>
            <a:endParaRPr lang="it-IT"/>
          </a:p>
        </p:txBody>
      </p:sp>
      <p:sp>
        <p:nvSpPr>
          <p:cNvPr id="29" name="Segnaposto piè di pagina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egnaposto immagin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01/12/2014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1" name="Segnaposto numero diapos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6" name="Segnaposto tes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Segnaposto tes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1" name="Segnaposto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01/12/2014</a:t>
            </a:fld>
            <a:endParaRPr lang="it-IT"/>
          </a:p>
        </p:txBody>
      </p:sp>
      <p:sp>
        <p:nvSpPr>
          <p:cNvPr id="28" name="Segnaposto piè di pagina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tito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chart" Target="../charts/char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4857784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sz="4400" b="1" dirty="0" smtClean="0"/>
              <a:t>RISULTATI </a:t>
            </a:r>
            <a:br>
              <a:rPr lang="it-IT" sz="4400" b="1" dirty="0" smtClean="0"/>
            </a:br>
            <a:r>
              <a:rPr lang="it-IT" sz="4400" b="1" dirty="0" smtClean="0"/>
              <a:t>QUESTIONARIO DELLE ATTESE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sz="3600" dirty="0" smtClean="0"/>
              <a:t> ALUNNI CLASSI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prime</a:t>
            </a:r>
            <a:br>
              <a:rPr lang="it-IT" dirty="0" smtClean="0"/>
            </a:br>
            <a:r>
              <a:rPr lang="it-IT" dirty="0" smtClean="0"/>
              <a:t>AS 2014/2015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it-IT" sz="2700" b="1" dirty="0" smtClean="0"/>
              <a:t>Q</a:t>
            </a:r>
            <a:r>
              <a:rPr lang="it-IT" sz="2700" b="1" cap="none" dirty="0" smtClean="0"/>
              <a:t>uanto tempo  guardi la televisione ogni giorno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357158" y="1142984"/>
          <a:ext cx="6215106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3143248"/>
            <a:ext cx="9144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it-IT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Quanto tempo trascorri al giorno davanti al PC o  video giochi</a:t>
            </a:r>
            <a:endParaRPr kumimoji="0" lang="it-IT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Grafico 4"/>
          <p:cNvGraphicFramePr/>
          <p:nvPr/>
        </p:nvGraphicFramePr>
        <p:xfrm>
          <a:off x="2786050" y="4143380"/>
          <a:ext cx="5929354" cy="2714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7158" y="1214422"/>
            <a:ext cx="8643998" cy="3143272"/>
          </a:xfrm>
        </p:spPr>
        <p:txBody>
          <a:bodyPr>
            <a:normAutofit/>
          </a:bodyPr>
          <a:lstStyle/>
          <a:p>
            <a:pPr algn="ctr"/>
            <a:r>
              <a:rPr lang="it-IT" b="1" u="sng" dirty="0" smtClean="0"/>
              <a:t>INFORMAZIONE / COMUNICAZIONE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it-IT" sz="2700" b="1" cap="none" dirty="0" smtClean="0"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Quanto ritieni adeguato il modo in cui la scuola comunica le informazioni agli studenti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785786" y="714356"/>
          <a:ext cx="5286412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3286124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Calibri" pitchFamily="34" charset="0"/>
              </a:rPr>
              <a:t>Come giudichi la qualità delle informazioni ricevute sul Regolamento d’Istituto e sull’organizzazione della scuola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graphicFrame>
        <p:nvGraphicFramePr>
          <p:cNvPr id="5" name="Grafico 4"/>
          <p:cNvGraphicFramePr/>
          <p:nvPr/>
        </p:nvGraphicFramePr>
        <p:xfrm>
          <a:off x="3357554" y="4000504"/>
          <a:ext cx="5143536" cy="257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001156" cy="1142984"/>
          </a:xfrm>
        </p:spPr>
        <p:txBody>
          <a:bodyPr>
            <a:normAutofit/>
          </a:bodyPr>
          <a:lstStyle/>
          <a:p>
            <a:pPr algn="ctr"/>
            <a:r>
              <a:rPr lang="it-IT" sz="2400" b="1" cap="none" dirty="0" smtClean="0"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Quanto ritieni di conoscere i tuoi diritti ed i tuoi doveri di studente (statuto degli studenti e delle studentesse)</a:t>
            </a:r>
            <a:endParaRPr lang="it-IT" sz="2400" b="1" cap="none" dirty="0">
              <a:solidFill>
                <a:schemeClr val="tx1"/>
              </a:solidFill>
              <a:effectLst/>
              <a:ea typeface="Times New Roman" pitchFamily="18" charset="0"/>
              <a:cs typeface="Calibri" pitchFamily="34" charset="0"/>
            </a:endParaRPr>
          </a:p>
        </p:txBody>
      </p:sp>
      <p:graphicFrame>
        <p:nvGraphicFramePr>
          <p:cNvPr id="3" name="Grafico 2"/>
          <p:cNvGraphicFramePr/>
          <p:nvPr/>
        </p:nvGraphicFramePr>
        <p:xfrm>
          <a:off x="714348" y="714356"/>
          <a:ext cx="5143536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14282" y="3334910"/>
            <a:ext cx="871543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Calibri" pitchFamily="34" charset="0"/>
              </a:rPr>
              <a:t>Come giudichi il sistema di comunicazione dei criteri di valutazione e delle modalità di verifica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graphicFrame>
        <p:nvGraphicFramePr>
          <p:cNvPr id="5" name="Grafico 4"/>
          <p:cNvGraphicFramePr/>
          <p:nvPr/>
        </p:nvGraphicFramePr>
        <p:xfrm>
          <a:off x="3643306" y="4071942"/>
          <a:ext cx="4929222" cy="2428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 </a:t>
            </a:r>
            <a:r>
              <a:rPr lang="it-IT" sz="6000" b="1" dirty="0" smtClean="0"/>
              <a:t>RELAZIONI</a:t>
            </a:r>
            <a:endParaRPr lang="it-IT" sz="6000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it-IT" sz="2700" b="1" dirty="0" smtClean="0"/>
              <a:t>Q</a:t>
            </a:r>
            <a:r>
              <a:rPr lang="it-IT" sz="2700" b="1" cap="none" dirty="0" smtClean="0"/>
              <a:t>ual è il tuo grado di serenità venendo a scuola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714348" y="1397000"/>
          <a:ext cx="8215370" cy="4460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457200"/>
            <a:ext cx="8988552" cy="841248"/>
          </a:xfrm>
        </p:spPr>
        <p:txBody>
          <a:bodyPr>
            <a:normAutofit fontScale="90000"/>
          </a:bodyPr>
          <a:lstStyle/>
          <a:p>
            <a:pPr lvl="0" algn="ctr"/>
            <a:r>
              <a:rPr lang="it-IT" sz="2200" b="1" dirty="0" smtClean="0"/>
              <a:t>T</a:t>
            </a:r>
            <a:r>
              <a:rPr lang="it-IT" sz="2700" b="1" cap="none" dirty="0" smtClean="0"/>
              <a:t>rovi che il personale di segreteria sia disponibile nel fornire informazioni e nel supportare le tue necessità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785786" y="1397000"/>
          <a:ext cx="7929618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it-IT" sz="2700" b="1" dirty="0" smtClean="0"/>
              <a:t>S</a:t>
            </a:r>
            <a:r>
              <a:rPr lang="it-IT" sz="2700" b="1" cap="none" dirty="0" smtClean="0"/>
              <a:t>econdo te, le lezioni in questa scuola saranno diverse da quelle che si svolgevano alle scuole medie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571472" y="1428736"/>
          <a:ext cx="6715172" cy="214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-928726" y="3714752"/>
            <a:ext cx="100727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3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it-I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Calibri" pitchFamily="34" charset="0"/>
              </a:rPr>
              <a:t>Pensi che il docente  saprà catturare la tua attenzione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graphicFrame>
        <p:nvGraphicFramePr>
          <p:cNvPr id="5" name="Grafico 4"/>
          <p:cNvGraphicFramePr/>
          <p:nvPr/>
        </p:nvGraphicFramePr>
        <p:xfrm>
          <a:off x="1524000" y="4286256"/>
          <a:ext cx="6905652" cy="23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273140"/>
            <a:ext cx="8686800" cy="1084158"/>
          </a:xfrm>
        </p:spPr>
        <p:txBody>
          <a:bodyPr>
            <a:normAutofit fontScale="90000"/>
          </a:bodyPr>
          <a:lstStyle/>
          <a:p>
            <a:pPr lvl="0" algn="ctr"/>
            <a:r>
              <a:rPr lang="it-IT" b="1" dirty="0" smtClean="0"/>
              <a:t> </a:t>
            </a:r>
            <a:r>
              <a:rPr lang="it-IT" sz="2700" b="1" dirty="0" smtClean="0"/>
              <a:t>Q</a:t>
            </a:r>
            <a:r>
              <a:rPr lang="it-IT" sz="2700" b="1" cap="none" dirty="0" smtClean="0"/>
              <a:t>uale atteggiamento da parte degli insegnanti pensi ti possa aiutare nella vita scolastica 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4" name="Grafico 3"/>
          <p:cNvGraphicFramePr/>
          <p:nvPr/>
        </p:nvGraphicFramePr>
        <p:xfrm>
          <a:off x="714348" y="1428736"/>
          <a:ext cx="7858180" cy="4421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it-IT" sz="2700" b="1" dirty="0" smtClean="0"/>
              <a:t>S</a:t>
            </a:r>
            <a:r>
              <a:rPr lang="it-IT" sz="2700" b="1" cap="none" dirty="0" smtClean="0"/>
              <a:t>aranno interessanti i contenuti delle varie discipline che ti verranno proposte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85720" y="1571612"/>
            <a:ext cx="8686800" cy="3543304"/>
          </a:xfrm>
        </p:spPr>
        <p:txBody>
          <a:bodyPr>
            <a:normAutofit/>
          </a:bodyPr>
          <a:lstStyle/>
          <a:p>
            <a:r>
              <a:rPr lang="it-IT" b="1" u="sng" dirty="0" smtClean="0"/>
              <a:t>QUESTIONARIO SOCIO-CULTURALE</a:t>
            </a:r>
            <a:r>
              <a:rPr lang="it-IT" u="sng" dirty="0" smtClean="0"/>
              <a:t> </a:t>
            </a:r>
            <a:endParaRPr lang="it-IT" dirty="0"/>
          </a:p>
        </p:txBody>
      </p:sp>
    </p:spTree>
    <p:custDataLst>
      <p:tags r:id="rId1"/>
    </p:custData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214290"/>
            <a:ext cx="8686800" cy="785818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400" b="1" dirty="0" smtClean="0"/>
              <a:t>I</a:t>
            </a:r>
            <a:r>
              <a:rPr lang="it-IT" sz="2400" b="1" cap="none" dirty="0" smtClean="0"/>
              <a:t>n quali ambiti vorresti soprattutto che venissero organizzate le attività extracurriculari</a:t>
            </a:r>
            <a:endParaRPr lang="it-IT" sz="2400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714348" y="1397000"/>
          <a:ext cx="7858180" cy="4603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it-IT" sz="2700" b="1" dirty="0" smtClean="0"/>
              <a:t>N</a:t>
            </a:r>
            <a:r>
              <a:rPr lang="it-IT" sz="2700" b="1" cap="none" dirty="0" smtClean="0"/>
              <a:t>ell’ipotesi di problemi che riguardano la tua situazione scolastica a chi ritieni sia più utile rivolgerti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642910" y="1214422"/>
          <a:ext cx="8286808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it-IT" b="1" dirty="0" smtClean="0"/>
              <a:t>L</a:t>
            </a:r>
            <a:r>
              <a:rPr lang="it-IT" sz="3100" b="1" cap="none" dirty="0" smtClean="0"/>
              <a:t>a scelta di questa scuola ti è stata 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it-IT" sz="2700" b="1" dirty="0" smtClean="0"/>
              <a:t>F</a:t>
            </a:r>
            <a:r>
              <a:rPr lang="it-IT" sz="2700" b="1" cap="none" dirty="0" smtClean="0"/>
              <a:t>requentando questa scuola  mi aspetto di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500034" y="1397000"/>
          <a:ext cx="8072494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214290"/>
            <a:ext cx="8686800" cy="857256"/>
          </a:xfrm>
        </p:spPr>
        <p:txBody>
          <a:bodyPr>
            <a:noAutofit/>
          </a:bodyPr>
          <a:lstStyle/>
          <a:p>
            <a:pPr algn="ctr"/>
            <a:r>
              <a:rPr lang="it-IT" sz="2400" b="1" dirty="0" smtClean="0"/>
              <a:t>A</a:t>
            </a:r>
            <a:r>
              <a:rPr lang="it-IT" sz="2400" b="1" cap="none" dirty="0" smtClean="0"/>
              <a:t>ll’inizio del l’ anno le informazioni riguardanti il corso di studi intrapreso  sono state</a:t>
            </a:r>
            <a:endParaRPr lang="it-IT" sz="2400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142852"/>
            <a:ext cx="8686800" cy="857256"/>
          </a:xfrm>
        </p:spPr>
        <p:txBody>
          <a:bodyPr>
            <a:noAutofit/>
          </a:bodyPr>
          <a:lstStyle/>
          <a:p>
            <a:pPr algn="ctr"/>
            <a:r>
              <a:rPr lang="it-IT" sz="2400" b="1" dirty="0" smtClean="0"/>
              <a:t>N</a:t>
            </a:r>
            <a:r>
              <a:rPr lang="it-IT" sz="2400" b="1" cap="none" dirty="0" smtClean="0"/>
              <a:t>ella fase di accoglienza, i docenti ed il personale </a:t>
            </a:r>
            <a:r>
              <a:rPr lang="it-IT" sz="2400" b="1" cap="none" dirty="0" err="1" smtClean="0"/>
              <a:t>ata</a:t>
            </a:r>
            <a:r>
              <a:rPr lang="it-IT" sz="2400" b="1" cap="none" dirty="0" smtClean="0"/>
              <a:t> hanno  mostrato piena disponibilità</a:t>
            </a:r>
            <a:endParaRPr lang="it-IT" sz="2400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357166"/>
            <a:ext cx="8686800" cy="941282"/>
          </a:xfrm>
        </p:spPr>
        <p:txBody>
          <a:bodyPr>
            <a:normAutofit fontScale="90000"/>
          </a:bodyPr>
          <a:lstStyle/>
          <a:p>
            <a:pPr lvl="0" algn="ctr"/>
            <a:r>
              <a:rPr lang="it-IT" sz="2700" b="1" cap="none" dirty="0" smtClean="0"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L’accoglienza e l’organizzazione hanno soddisfatto le tue aspettative iniziali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1071538" y="857232"/>
          <a:ext cx="4429156" cy="257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428596" y="3000372"/>
            <a:ext cx="81439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Calibri" pitchFamily="34" charset="0"/>
              </a:rPr>
              <a:t>Gli obiettivi delle varie discipline  e i contenuti ti sono stati presentati fin dall’inizio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graphicFrame>
        <p:nvGraphicFramePr>
          <p:cNvPr id="5" name="Grafico 4"/>
          <p:cNvGraphicFramePr/>
          <p:nvPr/>
        </p:nvGraphicFramePr>
        <p:xfrm>
          <a:off x="785786" y="4071942"/>
          <a:ext cx="7358114" cy="23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sz="4400" b="1" dirty="0" smtClean="0"/>
              <a:t>CLIMA SCOLASTICO</a:t>
            </a:r>
            <a:endParaRPr lang="it-IT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542908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 smtClean="0"/>
              <a:t>M</a:t>
            </a:r>
            <a:r>
              <a:rPr lang="it-IT" sz="2400" b="1" cap="none" dirty="0" smtClean="0"/>
              <a:t>i trovo bene in </a:t>
            </a:r>
            <a:r>
              <a:rPr lang="it-IT" sz="2700" b="1" cap="none" dirty="0" smtClean="0"/>
              <a:t>questa</a:t>
            </a:r>
            <a:r>
              <a:rPr lang="it-IT" sz="2400" b="1" cap="none" dirty="0" smtClean="0"/>
              <a:t> nuova sede</a:t>
            </a:r>
            <a:endParaRPr lang="it-IT" sz="2400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1571604" y="1428736"/>
          <a:ext cx="7000924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285728"/>
            <a:ext cx="8686800" cy="785818"/>
          </a:xfrm>
        </p:spPr>
        <p:txBody>
          <a:bodyPr>
            <a:normAutofit/>
          </a:bodyPr>
          <a:lstStyle/>
          <a:p>
            <a:pPr algn="ctr"/>
            <a:r>
              <a:rPr lang="it-IT" sz="2400" b="1" dirty="0" smtClean="0"/>
              <a:t>I</a:t>
            </a:r>
            <a:r>
              <a:rPr lang="it-IT" sz="2400" b="1" cap="none" dirty="0" smtClean="0"/>
              <a:t>n classe generalmente c’è un clima positivo e collaborativo </a:t>
            </a:r>
            <a:endParaRPr lang="it-IT" sz="2400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1524000" y="1397000"/>
          <a:ext cx="7119966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214290"/>
            <a:ext cx="8686800" cy="857256"/>
          </a:xfrm>
        </p:spPr>
        <p:txBody>
          <a:bodyPr>
            <a:normAutofit fontScale="90000"/>
          </a:bodyPr>
          <a:lstStyle/>
          <a:p>
            <a:pPr lvl="0" algn="ctr"/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sz="2800" b="1" dirty="0" smtClean="0"/>
              <a:t>F</a:t>
            </a:r>
            <a:r>
              <a:rPr lang="it-IT" sz="2800" b="1" cap="none" dirty="0" smtClean="0"/>
              <a:t>ai qualche lavoro dopo essere tornato da scuola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5" name="Grafico 4"/>
          <p:cNvGraphicFramePr/>
          <p:nvPr/>
        </p:nvGraphicFramePr>
        <p:xfrm>
          <a:off x="285720" y="1397000"/>
          <a:ext cx="5929354" cy="2174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ttangolo 3"/>
          <p:cNvSpPr/>
          <p:nvPr/>
        </p:nvSpPr>
        <p:spPr>
          <a:xfrm>
            <a:off x="1071538" y="3714752"/>
            <a:ext cx="68580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dirty="0" smtClean="0">
                <a:latin typeface="+mj-lt"/>
              </a:rPr>
              <a:t>Fai qualche lavoro d’estate</a:t>
            </a:r>
            <a:endParaRPr lang="it-IT" sz="2400" dirty="0">
              <a:latin typeface="+mj-lt"/>
            </a:endParaRPr>
          </a:p>
        </p:txBody>
      </p:sp>
      <p:graphicFrame>
        <p:nvGraphicFramePr>
          <p:cNvPr id="6" name="Grafico 5"/>
          <p:cNvGraphicFramePr/>
          <p:nvPr/>
        </p:nvGraphicFramePr>
        <p:xfrm>
          <a:off x="2643174" y="4357694"/>
          <a:ext cx="5572164" cy="2286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sz="2700" b="1" dirty="0" smtClean="0"/>
              <a:t>I</a:t>
            </a:r>
            <a:r>
              <a:rPr lang="it-IT" sz="2700" b="1" cap="none" dirty="0" smtClean="0"/>
              <a:t>nstauro buoni rapporti con i compagni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1524000" y="1397000"/>
          <a:ext cx="7191404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214290"/>
            <a:ext cx="8686800" cy="714380"/>
          </a:xfrm>
        </p:spPr>
        <p:txBody>
          <a:bodyPr>
            <a:normAutofit/>
          </a:bodyPr>
          <a:lstStyle/>
          <a:p>
            <a:pPr algn="ctr"/>
            <a:r>
              <a:rPr lang="it-IT" sz="2400" b="1" dirty="0" smtClean="0"/>
              <a:t>I</a:t>
            </a:r>
            <a:r>
              <a:rPr lang="it-IT" sz="2400" b="1" cap="none" dirty="0" smtClean="0"/>
              <a:t>nstauro buoni rapporti con i professori</a:t>
            </a:r>
            <a:endParaRPr lang="it-IT" sz="2400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1524000" y="1397000"/>
          <a:ext cx="697709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it-IT" sz="2700" b="1" dirty="0" smtClean="0"/>
              <a:t>I</a:t>
            </a:r>
            <a:r>
              <a:rPr lang="it-IT" sz="2700" b="1" cap="none" dirty="0" smtClean="0"/>
              <a:t>n casa, di solito ,parli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1214414" y="1071546"/>
          <a:ext cx="5572164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ttangolo 3"/>
          <p:cNvSpPr/>
          <p:nvPr/>
        </p:nvSpPr>
        <p:spPr>
          <a:xfrm>
            <a:off x="642910" y="3571876"/>
            <a:ext cx="78581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 smtClean="0"/>
              <a:t> </a:t>
            </a:r>
            <a:r>
              <a:rPr lang="it-IT" sz="2400" b="1" dirty="0" smtClean="0">
                <a:latin typeface="+mj-lt"/>
              </a:rPr>
              <a:t>In famiglia si parlano altre lingue oltre l'italiano</a:t>
            </a:r>
            <a:endParaRPr lang="it-IT" sz="2400" dirty="0">
              <a:latin typeface="+mj-lt"/>
            </a:endParaRPr>
          </a:p>
        </p:txBody>
      </p:sp>
      <p:graphicFrame>
        <p:nvGraphicFramePr>
          <p:cNvPr id="5" name="Grafico 4"/>
          <p:cNvGraphicFramePr/>
          <p:nvPr/>
        </p:nvGraphicFramePr>
        <p:xfrm>
          <a:off x="3571868" y="3929066"/>
          <a:ext cx="5000660" cy="2786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57158" y="-142899"/>
            <a:ext cx="857256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it-IT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Vi è un componente della famiglia che ti segue nelle attività scolastiche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Grafico 4"/>
          <p:cNvGraphicFramePr/>
          <p:nvPr/>
        </p:nvGraphicFramePr>
        <p:xfrm>
          <a:off x="1524000" y="1397000"/>
          <a:ext cx="66199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it-IT" sz="2700" b="1" dirty="0" smtClean="0"/>
              <a:t>N</a:t>
            </a:r>
            <a:r>
              <a:rPr lang="it-IT" sz="2700" b="1" cap="none" dirty="0" smtClean="0"/>
              <a:t>ella tua famiglia si leggono quotidiani e/o periodici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642910" y="1142984"/>
          <a:ext cx="6096000" cy="2286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143249"/>
            <a:ext cx="9144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Calibri" pitchFamily="34" charset="0"/>
              </a:rPr>
              <a:t>Nella tua famiglia ci si tiene informati attraverso siti web (giornali online, blog, siti specializzati, ecc.)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Grafico 4"/>
          <p:cNvGraphicFramePr/>
          <p:nvPr/>
        </p:nvGraphicFramePr>
        <p:xfrm>
          <a:off x="1500166" y="4429132"/>
          <a:ext cx="6096000" cy="2214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it-IT" sz="2700" b="1" cap="none" dirty="0" smtClean="0"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Leggi libri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785786" y="714356"/>
          <a:ext cx="6286544" cy="3143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3000372"/>
            <a:ext cx="857256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it-IT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Frequenti biblioteche o sale di lettura in qualche circolo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Grafico 5"/>
          <p:cNvGraphicFramePr/>
          <p:nvPr/>
        </p:nvGraphicFramePr>
        <p:xfrm>
          <a:off x="2857488" y="4000504"/>
          <a:ext cx="5572164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it-IT" sz="2700" b="1" dirty="0" smtClean="0"/>
              <a:t>S</a:t>
            </a:r>
            <a:r>
              <a:rPr lang="it-IT" sz="2700" b="1" cap="none" dirty="0" smtClean="0"/>
              <a:t>ei sempre stato promosso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1524000" y="1397000"/>
          <a:ext cx="6405586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it-IT" sz="2700" b="1" cap="none" dirty="0" smtClean="0"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Con chi passi il tuo tempo libero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928662" y="928670"/>
          <a:ext cx="5572164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928794" y="3071810"/>
            <a:ext cx="657229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Con chi parli dei tuoi problemi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Grafico 4"/>
          <p:cNvGraphicFramePr/>
          <p:nvPr/>
        </p:nvGraphicFramePr>
        <p:xfrm>
          <a:off x="3428992" y="3714752"/>
          <a:ext cx="5429288" cy="2500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rra">
  <a:themeElements>
    <a:clrScheme name="Vial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arta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err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292</TotalTime>
  <Words>377</Words>
  <PresentationFormat>Presentazione su schermo (4:3)</PresentationFormat>
  <Paragraphs>49</Paragraphs>
  <Slides>31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31</vt:i4>
      </vt:variant>
    </vt:vector>
  </HeadingPairs>
  <TitlesOfParts>
    <vt:vector size="32" baseType="lpstr">
      <vt:lpstr>Terra</vt:lpstr>
      <vt:lpstr>  RISULTATI  QUESTIONARIO DELLE ATTESE  ALUNNI CLASSI prime AS 2014/2015  </vt:lpstr>
      <vt:lpstr>QUESTIONARIO SOCIO-CULTURALE </vt:lpstr>
      <vt:lpstr>  Fai qualche lavoro dopo essere tornato da scuola  </vt:lpstr>
      <vt:lpstr>In casa, di solito ,parli </vt:lpstr>
      <vt:lpstr> </vt:lpstr>
      <vt:lpstr>Nella tua famiglia si leggono quotidiani e/o periodici </vt:lpstr>
      <vt:lpstr>Leggi libri </vt:lpstr>
      <vt:lpstr>Sei sempre stato promosso </vt:lpstr>
      <vt:lpstr>Con chi passi il tuo tempo libero </vt:lpstr>
      <vt:lpstr>Quanto tempo  guardi la televisione ogni giorno </vt:lpstr>
      <vt:lpstr>INFORMAZIONE / COMUNICAZIONE </vt:lpstr>
      <vt:lpstr>Quanto ritieni adeguato il modo in cui la scuola comunica le informazioni agli studenti </vt:lpstr>
      <vt:lpstr>Quanto ritieni di conoscere i tuoi diritti ed i tuoi doveri di studente (statuto degli studenti e delle studentesse)</vt:lpstr>
      <vt:lpstr>         RELAZIONI</vt:lpstr>
      <vt:lpstr>Qual è il tuo grado di serenità venendo a scuola </vt:lpstr>
      <vt:lpstr>Trovi che il personale di segreteria sia disponibile nel fornire informazioni e nel supportare le tue necessità </vt:lpstr>
      <vt:lpstr>Secondo te, le lezioni in questa scuola saranno diverse da quelle che si svolgevano alle scuole medie </vt:lpstr>
      <vt:lpstr> Quale atteggiamento da parte degli insegnanti pensi ti possa aiutare nella vita scolastica  </vt:lpstr>
      <vt:lpstr>Saranno interessanti i contenuti delle varie discipline che ti verranno proposte </vt:lpstr>
      <vt:lpstr>In quali ambiti vorresti soprattutto che venissero organizzate le attività extracurriculari</vt:lpstr>
      <vt:lpstr>Nell’ipotesi di problemi che riguardano la tua situazione scolastica a chi ritieni sia più utile rivolgerti </vt:lpstr>
      <vt:lpstr>La scelta di questa scuola ti è stata  </vt:lpstr>
      <vt:lpstr>Frequentando questa scuola  mi aspetto di </vt:lpstr>
      <vt:lpstr>All’inizio del l’ anno le informazioni riguardanti il corso di studi intrapreso  sono state</vt:lpstr>
      <vt:lpstr>Nella fase di accoglienza, i docenti ed il personale ata hanno  mostrato piena disponibilità</vt:lpstr>
      <vt:lpstr>L’accoglienza e l’organizzazione hanno soddisfatto le tue aspettative iniziali </vt:lpstr>
      <vt:lpstr>          CLIMA SCOLASTICO</vt:lpstr>
      <vt:lpstr>Mi trovo bene in questa nuova sede</vt:lpstr>
      <vt:lpstr>In classe generalmente c’è un clima positivo e collaborativo </vt:lpstr>
      <vt:lpstr>Instauro buoni rapporti con i compagni </vt:lpstr>
      <vt:lpstr>Instauro buoni rapporti con i professori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Utente</cp:lastModifiedBy>
  <cp:revision>157</cp:revision>
  <dcterms:created xsi:type="dcterms:W3CDTF">2014-11-26T17:07:38Z</dcterms:created>
  <dcterms:modified xsi:type="dcterms:W3CDTF">2014-12-01T19:17:54Z</dcterms:modified>
</cp:coreProperties>
</file>