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9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9" r:id="rId11"/>
    <p:sldId id="277" r:id="rId12"/>
    <p:sldId id="278" r:id="rId13"/>
    <p:sldId id="280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CC"/>
    <a:srgbClr val="FF0066"/>
    <a:srgbClr val="990099"/>
    <a:srgbClr val="66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FF0066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 12%</c:v>
                </c:pt>
                <c:pt idx="2">
                  <c:v>ABBASTANZA  50%</c:v>
                </c:pt>
                <c:pt idx="3">
                  <c:v>MOLTO  38 %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b="1">
              <a:solidFill>
                <a:schemeClr val="bg1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0%</c:v>
                </c:pt>
                <c:pt idx="1">
                  <c:v>SCARSO 0%</c:v>
                </c:pt>
                <c:pt idx="2">
                  <c:v>SUFFICIENTE  50%</c:v>
                </c:pt>
                <c:pt idx="3">
                  <c:v>BUONO 37%</c:v>
                </c:pt>
                <c:pt idx="4">
                  <c:v>OTTIMO 13%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12%</c:v>
                </c:pt>
                <c:pt idx="1">
                  <c:v>SCARSO  0%</c:v>
                </c:pt>
                <c:pt idx="2">
                  <c:v>SUFFICIENTE  50%</c:v>
                </c:pt>
                <c:pt idx="3">
                  <c:v>BUONO  38%</c:v>
                </c:pt>
                <c:pt idx="4">
                  <c:v>OTTIMO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4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0%</c:v>
                </c:pt>
                <c:pt idx="1">
                  <c:v>SCARSO 0%</c:v>
                </c:pt>
                <c:pt idx="2">
                  <c:v>SUFFICIENTE 12%</c:v>
                </c:pt>
                <c:pt idx="3">
                  <c:v>BUONO 76%</c:v>
                </c:pt>
                <c:pt idx="4">
                  <c:v>OTTIMO 12%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>
          <a:solidFill>
            <a:srgbClr val="FFFF00"/>
          </a:solidFill>
        </a:defRPr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0%</c:v>
                </c:pt>
                <c:pt idx="1">
                  <c:v>POCO 0%</c:v>
                </c:pt>
                <c:pt idx="2">
                  <c:v>ABBASTANZA  25%</c:v>
                </c:pt>
                <c:pt idx="3">
                  <c:v>MOLTO 75%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0%</c:v>
                </c:pt>
                <c:pt idx="1">
                  <c:v>POCO 0%</c:v>
                </c:pt>
                <c:pt idx="2">
                  <c:v>ABBASTANZA  62%</c:v>
                </c:pt>
                <c:pt idx="3">
                  <c:v>MOLTO  38%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>
        <c:manualLayout>
          <c:xMode val="edge"/>
          <c:yMode val="edge"/>
          <c:x val="0.6418879234256869"/>
          <c:y val="0.19056003937007873"/>
          <c:w val="0.35811207657431332"/>
          <c:h val="0.37200492125984269"/>
        </c:manualLayout>
      </c:layout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 25%</c:v>
                </c:pt>
                <c:pt idx="2">
                  <c:v>ABBASTANZA 12%</c:v>
                </c:pt>
                <c:pt idx="3">
                  <c:v>MOLTO  63%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75%</c:v>
                </c:pt>
                <c:pt idx="1">
                  <c:v>NO 25%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</c:v>
                </c:pt>
                <c:pt idx="1">
                  <c:v>2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0%</c:v>
                </c:pt>
                <c:pt idx="2">
                  <c:v>SUFFICIENTE 0%</c:v>
                </c:pt>
                <c:pt idx="3">
                  <c:v>BUONO 62%</c:v>
                </c:pt>
                <c:pt idx="4">
                  <c:v>OTTIMO 38%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50%</c:v>
                </c:pt>
                <c:pt idx="1">
                  <c:v>NO  50%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62%</c:v>
                </c:pt>
                <c:pt idx="1">
                  <c:v>NO  38%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50%</c:v>
                </c:pt>
                <c:pt idx="1">
                  <c:v>NO  50%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11/01/2015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844" y="928670"/>
            <a:ext cx="8858312" cy="485778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Arial Rounded MT Bold" pitchFamily="34" charset="0"/>
              </a:rPr>
              <a:t/>
            </a:r>
            <a:br>
              <a:rPr lang="it-IT" b="1" dirty="0" smtClean="0">
                <a:solidFill>
                  <a:srgbClr val="FFFF00"/>
                </a:solidFill>
                <a:latin typeface="Arial Rounded MT Bold" pitchFamily="34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Arial Rounded MT Bold" pitchFamily="34" charset="0"/>
              </a:rPr>
              <a:t>QUESTIONARIO  DELLE  ATTESE</a:t>
            </a:r>
            <a:r>
              <a:rPr lang="it-IT" dirty="0" smtClean="0">
                <a:solidFill>
                  <a:srgbClr val="FFFF00"/>
                </a:solidFill>
                <a:latin typeface="Arial Rounded MT Bold" pitchFamily="34" charset="0"/>
              </a:rPr>
              <a:t/>
            </a:r>
            <a:br>
              <a:rPr lang="it-IT" dirty="0" smtClean="0">
                <a:solidFill>
                  <a:srgbClr val="FFFF00"/>
                </a:solidFill>
                <a:latin typeface="Arial Rounded MT Bold" pitchFamily="34" charset="0"/>
              </a:rPr>
            </a:br>
            <a:r>
              <a:rPr lang="it-IT" sz="3600" dirty="0" smtClean="0">
                <a:solidFill>
                  <a:srgbClr val="FFFF00"/>
                </a:solidFill>
                <a:latin typeface="Arial Rounded MT Bold" pitchFamily="34" charset="0"/>
              </a:rPr>
              <a:t>PERSONALE    ATA</a:t>
            </a:r>
            <a:r>
              <a:rPr lang="it-IT" dirty="0" smtClean="0">
                <a:solidFill>
                  <a:srgbClr val="FFFF00"/>
                </a:solidFill>
                <a:latin typeface="Arial Rounded MT Bold" pitchFamily="34" charset="0"/>
              </a:rPr>
              <a:t/>
            </a:r>
            <a:br>
              <a:rPr lang="it-IT" dirty="0" smtClean="0">
                <a:solidFill>
                  <a:srgbClr val="FFFF00"/>
                </a:solidFill>
                <a:latin typeface="Arial Rounded MT Bold" pitchFamily="34" charset="0"/>
              </a:rPr>
            </a:br>
            <a:r>
              <a:rPr lang="it-IT" dirty="0" smtClean="0">
                <a:solidFill>
                  <a:srgbClr val="FFFF00"/>
                </a:solidFill>
                <a:latin typeface="Arial Rounded MT Bold" pitchFamily="34" charset="0"/>
              </a:rPr>
              <a:t>AS 2014/2015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47840"/>
          </a:xfrm>
        </p:spPr>
        <p:txBody>
          <a:bodyPr>
            <a:noAutofit/>
          </a:bodyPr>
          <a:lstStyle/>
          <a:p>
            <a:pPr algn="ctr"/>
            <a:r>
              <a:rPr lang="it-IT" sz="3800" b="1" dirty="0" smtClean="0">
                <a:solidFill>
                  <a:srgbClr val="FFFF00"/>
                </a:solidFill>
              </a:rPr>
              <a:t>Ritiene che i docenti attribuiscano </a:t>
            </a:r>
            <a:r>
              <a:rPr lang="it-IT" sz="3800" b="1" dirty="0" smtClean="0">
                <a:solidFill>
                  <a:srgbClr val="FFFF00"/>
                </a:solidFill>
              </a:rPr>
              <a:t/>
            </a:r>
            <a:br>
              <a:rPr lang="it-IT" sz="3800" b="1" dirty="0" smtClean="0">
                <a:solidFill>
                  <a:srgbClr val="FFFF00"/>
                </a:solidFill>
              </a:rPr>
            </a:br>
            <a:r>
              <a:rPr lang="it-IT" sz="3800" b="1" dirty="0" smtClean="0">
                <a:solidFill>
                  <a:srgbClr val="FFFF00"/>
                </a:solidFill>
              </a:rPr>
              <a:t>al </a:t>
            </a:r>
            <a:r>
              <a:rPr lang="it-IT" sz="3800" b="1" dirty="0" smtClean="0">
                <a:solidFill>
                  <a:srgbClr val="FFFF00"/>
                </a:solidFill>
              </a:rPr>
              <a:t>personale  ATA compiti che non sono nelle sue mansioni</a:t>
            </a:r>
            <a:endParaRPr lang="it-IT" sz="38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1071538" y="2357430"/>
          <a:ext cx="65246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1927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>
                <a:solidFill>
                  <a:srgbClr val="FFFF00"/>
                </a:solidFill>
              </a:rPr>
              <a:t>Come giudica efficacia e funzionalità </a:t>
            </a:r>
            <a:r>
              <a:rPr lang="it-IT" b="1" dirty="0" smtClean="0">
                <a:solidFill>
                  <a:srgbClr val="FFFF00"/>
                </a:solidFill>
              </a:rPr>
              <a:t>nel  </a:t>
            </a:r>
            <a:r>
              <a:rPr lang="it-IT" b="1" dirty="0" smtClean="0">
                <a:solidFill>
                  <a:srgbClr val="FFFF00"/>
                </a:solidFill>
              </a:rPr>
              <a:t>divulgare le comunicazioni</a:t>
            </a:r>
            <a:r>
              <a:rPr lang="it-IT" sz="66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it-IT" sz="66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1000100" y="1928802"/>
          <a:ext cx="7215238" cy="353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844" y="428604"/>
            <a:ext cx="8858312" cy="2286016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>
                <a:solidFill>
                  <a:srgbClr val="FFFF00"/>
                </a:solidFill>
              </a:rPr>
              <a:t>Come giudica la pianificazione con i colleghi dell’organizzazione quotidiana del lavoro </a:t>
            </a:r>
            <a:r>
              <a:rPr lang="it-IT" dirty="0" smtClean="0">
                <a:solidFill>
                  <a:srgbClr val="FFFF00"/>
                </a:solidFill>
              </a:rPr>
              <a:t/>
            </a:r>
            <a:br>
              <a:rPr lang="it-IT" dirty="0" smtClean="0">
                <a:solidFill>
                  <a:srgbClr val="FFFF00"/>
                </a:solidFill>
              </a:rPr>
            </a:br>
            <a:endParaRPr lang="it-IT" dirty="0">
              <a:solidFill>
                <a:srgbClr val="FFFF00"/>
              </a:solidFill>
            </a:endParaRPr>
          </a:p>
        </p:txBody>
      </p:sp>
      <p:graphicFrame>
        <p:nvGraphicFramePr>
          <p:cNvPr id="4" name="Grafico 3"/>
          <p:cNvGraphicFramePr/>
          <p:nvPr/>
        </p:nvGraphicFramePr>
        <p:xfrm>
          <a:off x="1500166" y="2357430"/>
          <a:ext cx="7000924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715436" cy="221457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FF00"/>
                </a:solidFill>
              </a:rPr>
              <a:t>Come giudica spirito di gruppo e clima collaborativo tra il personale dei diversi profili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428596" y="2357430"/>
          <a:ext cx="7858180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642918"/>
            <a:ext cx="8686800" cy="1214446"/>
          </a:xfrm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it-IT" sz="4000" b="1" dirty="0" smtClean="0">
                <a:solidFill>
                  <a:srgbClr val="FFFF00"/>
                </a:solidFill>
              </a:rPr>
              <a:t>Mi trovo bene in questa nuova sede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b="1" dirty="0" smtClean="0">
                <a:solidFill>
                  <a:srgbClr val="FF0000"/>
                </a:solidFill>
              </a:rPr>
              <a:t> 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3286125"/>
            <a:ext cx="9144000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 </a:t>
            </a:r>
          </a:p>
        </p:txBody>
      </p:sp>
      <p:graphicFrame>
        <p:nvGraphicFramePr>
          <p:cNvPr id="8" name="Grafico 7"/>
          <p:cNvGraphicFramePr/>
          <p:nvPr/>
        </p:nvGraphicFramePr>
        <p:xfrm>
          <a:off x="1071538" y="2143116"/>
          <a:ext cx="7429552" cy="3460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72518" cy="1219200"/>
          </a:xfrm>
        </p:spPr>
        <p:txBody>
          <a:bodyPr>
            <a:normAutofit/>
          </a:bodyPr>
          <a:lstStyle/>
          <a:p>
            <a:pPr lvl="0" algn="ctr"/>
            <a:r>
              <a:rPr lang="it-IT" sz="3600" b="1" dirty="0" smtClean="0">
                <a:solidFill>
                  <a:srgbClr val="FFFF00"/>
                </a:solidFill>
              </a:rPr>
              <a:t>Instauro buoni </a:t>
            </a:r>
            <a:r>
              <a:rPr lang="it-IT" sz="4000" b="1" dirty="0" smtClean="0">
                <a:solidFill>
                  <a:srgbClr val="FFFF00"/>
                </a:solidFill>
              </a:rPr>
              <a:t>rapporti</a:t>
            </a:r>
            <a:r>
              <a:rPr lang="it-IT" sz="3600" b="1" dirty="0" smtClean="0">
                <a:solidFill>
                  <a:srgbClr val="FFFF00"/>
                </a:solidFill>
              </a:rPr>
              <a:t> con i colleghi</a:t>
            </a:r>
          </a:p>
        </p:txBody>
      </p:sp>
      <p:graphicFrame>
        <p:nvGraphicFramePr>
          <p:cNvPr id="3" name="Grafico 2"/>
          <p:cNvGraphicFramePr/>
          <p:nvPr/>
        </p:nvGraphicFramePr>
        <p:xfrm>
          <a:off x="1285852" y="1857364"/>
          <a:ext cx="6834214" cy="3603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152400"/>
            <a:ext cx="8715436" cy="1847840"/>
          </a:xfrm>
        </p:spPr>
        <p:txBody>
          <a:bodyPr>
            <a:normAutofit fontScale="90000"/>
          </a:bodyPr>
          <a:lstStyle/>
          <a:p>
            <a:pPr lvl="0"/>
            <a:r>
              <a:rPr lang="it-IT" sz="4400" b="1" dirty="0" smtClean="0">
                <a:solidFill>
                  <a:srgbClr val="FFFF00"/>
                </a:solidFill>
              </a:rPr>
              <a:t>Instauro buoni rapporti con i docenti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142976" y="2143116"/>
          <a:ext cx="721523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776402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>
                <a:solidFill>
                  <a:srgbClr val="FFFF00"/>
                </a:solidFill>
              </a:rPr>
              <a:t>Instauro buoni rapporti con il </a:t>
            </a:r>
            <a:r>
              <a:rPr lang="it-IT" b="1" dirty="0" smtClean="0">
                <a:solidFill>
                  <a:srgbClr val="FFFF00"/>
                </a:solidFill>
              </a:rPr>
              <a:t>Dirigente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928802"/>
          <a:ext cx="7858180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928826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4400" b="1" dirty="0" smtClean="0">
                <a:solidFill>
                  <a:srgbClr val="FFFF00"/>
                </a:solidFill>
              </a:rPr>
              <a:t>Ritiene che il ruolo da lei svolto sia apprezzato</a:t>
            </a:r>
            <a:r>
              <a:rPr lang="it-IT" dirty="0" smtClean="0">
                <a:solidFill>
                  <a:srgbClr val="FFFF00"/>
                </a:solidFill>
              </a:rPr>
              <a:t/>
            </a:r>
            <a:br>
              <a:rPr lang="it-IT" dirty="0" smtClean="0">
                <a:solidFill>
                  <a:srgbClr val="FFFF00"/>
                </a:solidFill>
              </a:rPr>
            </a:br>
            <a:endParaRPr lang="it-IT" dirty="0">
              <a:solidFill>
                <a:srgbClr val="FFFF0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928662" y="2428868"/>
          <a:ext cx="7286676" cy="3675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47840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>
                <a:solidFill>
                  <a:srgbClr val="FFFF00"/>
                </a:solidFill>
              </a:rPr>
              <a:t>Il comportamento degli alunni nei confronti del personale ATA è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142976" y="2071678"/>
          <a:ext cx="742955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643998" cy="263365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4400" b="1" dirty="0" smtClean="0">
                <a:solidFill>
                  <a:srgbClr val="FFFF00"/>
                </a:solidFill>
              </a:rPr>
              <a:t>Ritiene che le comunicazioni di servizio siano rese in tempi consoni all’espletamento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928662" y="2500306"/>
          <a:ext cx="7000924" cy="3563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2490782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>
                <a:solidFill>
                  <a:srgbClr val="FFFF00"/>
                </a:solidFill>
              </a:rPr>
              <a:t>Ritiene che i docenti siano a conoscenza del ruolo svolto dal personale ATA</a:t>
            </a:r>
            <a:r>
              <a:rPr lang="it-IT" dirty="0" smtClean="0">
                <a:solidFill>
                  <a:srgbClr val="FFFF00"/>
                </a:solidFill>
              </a:rPr>
              <a:t/>
            </a:r>
            <a:br>
              <a:rPr lang="it-IT" dirty="0" smtClean="0">
                <a:solidFill>
                  <a:srgbClr val="FFFF00"/>
                </a:solidFill>
              </a:rPr>
            </a:br>
            <a:endParaRPr lang="it-IT" dirty="0">
              <a:solidFill>
                <a:srgbClr val="FFFF0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1071538" y="2500306"/>
          <a:ext cx="6715172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394</TotalTime>
  <Words>108</Words>
  <PresentationFormat>Presentazione su schermo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Carta</vt:lpstr>
      <vt:lpstr> QUESTIONARIO  DELLE  ATTESE PERSONALE    ATA AS 2014/2015  </vt:lpstr>
      <vt:lpstr>Mi trovo bene in questa nuova sede  </vt:lpstr>
      <vt:lpstr>Instauro buoni rapporti con i colleghi</vt:lpstr>
      <vt:lpstr>Instauro buoni rapporti con i docenti </vt:lpstr>
      <vt:lpstr>Instauro buoni rapporti con il Dirigente </vt:lpstr>
      <vt:lpstr>Ritiene che il ruolo da lei svolto sia apprezzato </vt:lpstr>
      <vt:lpstr>Il comportamento degli alunni nei confronti del personale ATA è </vt:lpstr>
      <vt:lpstr>Ritiene che le comunicazioni di servizio siano rese in tempi consoni all’espletamento </vt:lpstr>
      <vt:lpstr>Ritiene che i docenti siano a conoscenza del ruolo svolto dal personale ATA </vt:lpstr>
      <vt:lpstr>Ritiene che i docenti attribuiscano  al personale  ATA compiti che non sono nelle sue mansioni</vt:lpstr>
      <vt:lpstr>Come giudica efficacia e funzionalità nel  divulgare le comunicazioni </vt:lpstr>
      <vt:lpstr>Come giudica la pianificazione con i colleghi dell’organizzazione quotidiana del lavoro  </vt:lpstr>
      <vt:lpstr>Come giudica spirito di gruppo e clima collaborativo tra il personale dei diversi profili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219</cp:revision>
  <dcterms:created xsi:type="dcterms:W3CDTF">2014-11-26T17:07:38Z</dcterms:created>
  <dcterms:modified xsi:type="dcterms:W3CDTF">2015-01-11T17:35:04Z</dcterms:modified>
</cp:coreProperties>
</file>